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Lst>
  <p:notesMasterIdLst>
    <p:notesMasterId r:id="rId53"/>
  </p:notesMasterIdLst>
  <p:sldIdLst>
    <p:sldId id="7439" r:id="rId6"/>
    <p:sldId id="7470" r:id="rId7"/>
    <p:sldId id="7486" r:id="rId8"/>
    <p:sldId id="287" r:id="rId9"/>
    <p:sldId id="288" r:id="rId10"/>
    <p:sldId id="7413" r:id="rId11"/>
    <p:sldId id="7419" r:id="rId12"/>
    <p:sldId id="7472" r:id="rId13"/>
    <p:sldId id="289" r:id="rId14"/>
    <p:sldId id="291" r:id="rId15"/>
    <p:sldId id="7430" r:id="rId16"/>
    <p:sldId id="290" r:id="rId17"/>
    <p:sldId id="7414" r:id="rId18"/>
    <p:sldId id="7415" r:id="rId19"/>
    <p:sldId id="7416" r:id="rId20"/>
    <p:sldId id="7431" r:id="rId21"/>
    <p:sldId id="7432" r:id="rId22"/>
    <p:sldId id="7433" r:id="rId23"/>
    <p:sldId id="7417" r:id="rId24"/>
    <p:sldId id="7420" r:id="rId25"/>
    <p:sldId id="7468" r:id="rId26"/>
    <p:sldId id="7459" r:id="rId27"/>
    <p:sldId id="7460" r:id="rId28"/>
    <p:sldId id="7461" r:id="rId29"/>
    <p:sldId id="7473" r:id="rId30"/>
    <p:sldId id="7474" r:id="rId31"/>
    <p:sldId id="7423" r:id="rId32"/>
    <p:sldId id="7441" r:id="rId33"/>
    <p:sldId id="7494" r:id="rId34"/>
    <p:sldId id="7445" r:id="rId35"/>
    <p:sldId id="7469" r:id="rId36"/>
    <p:sldId id="7424" r:id="rId37"/>
    <p:sldId id="7488" r:id="rId38"/>
    <p:sldId id="7462" r:id="rId39"/>
    <p:sldId id="7490" r:id="rId40"/>
    <p:sldId id="7489" r:id="rId41"/>
    <p:sldId id="7487" r:id="rId42"/>
    <p:sldId id="7463" r:id="rId43"/>
    <p:sldId id="7464" r:id="rId44"/>
    <p:sldId id="7425" r:id="rId45"/>
    <p:sldId id="7465" r:id="rId46"/>
    <p:sldId id="7426" r:id="rId47"/>
    <p:sldId id="7481" r:id="rId48"/>
    <p:sldId id="7482" r:id="rId49"/>
    <p:sldId id="7449" r:id="rId50"/>
    <p:sldId id="7491" r:id="rId51"/>
    <p:sldId id="7484" r:id="rId5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F56D47-01F7-748D-2AC0-60CA4DD88E64}" name="Moses, Catherine Grace (Grace) CIV USARMY CENAE (USA)" initials="CM" userId="S::C.Grace.Moses@usace.army.mil::fca905dd-46bf-461c-807b-81b27b6a8a3b" providerId="AD"/>
  <p188:author id="{B83AEE4C-5131-E4BA-B120-E5CC61B3A5EA}" name="Waterhouse, Elizabeth C CIV USARMY CENAE (USA)" initials="W(" userId="S::elizabeth.c.waterhouse@usace.army.mil::5d9c8f61-df50-427d-8a40-16568bb398f9" providerId="AD"/>
  <p188:author id="{92D4EF53-2E90-D4B9-0626-04AEDAC5BF30}" name="Budnik, Roberta K (Birdie) CIV USARMY CENAE (USA)" initials="RB" userId="S::Roberta.K.Budnik@usace.army.mil::69693cfb-bd3f-4c5f-b4a0-1da2159718ad" providerId="AD"/>
  <p188:author id="{25EEA865-43F6-5272-BE56-E002C0077054}" name="Silva, Paul M CIV USARMY CENAE (USA)" initials="S(" userId="S::paul.silva@usace.army.mil::4586f13c-4aca-4bce-9ccd-804f19c743d1" providerId="AD"/>
  <p188:author id="{452F6599-24BE-7378-2045-700D277FC015}" name="Rainville, Katelyn M CIV USARMY CENAE (USA)" initials="RKMCUC(" userId="Rainville, Katelyn M CIV USARMY CENAE (USA)" providerId="None"/>
  <p188:author id="{8E9745B2-493D-9DE1-3056-A517DDC6953F}" name="Moses, Catherine Grace (Grace) CIV USARMY CENAE (USA)" initials="M(" userId="S::c.grace.moses@usace.army.mil::fca905dd-46bf-461c-807b-81b27b6a8a3b" providerId="AD"/>
  <p188:author id="{6B0112C1-3CF9-1593-76BF-071FE533ECBD}" name="Adams, Michael S CIV USARMY CENAE (USA)" initials="A(" userId="S::michael.s.adams@usace.army.mil::fb836604-5a57-467c-b675-dff8e05015f1" providerId="AD"/>
  <p188:author id="{1D2B2FEA-317B-83C6-74DA-F5625A4EF421}" name="Sayles, Amanda L CIV USARMY CENAE (USA)" initials="AS" userId="S::Amanda.L.Sayles@usace.army.mil::c2b54a2b-ffa6-4d92-b8d5-64742c55b711" providerId="AD"/>
  <p188:author id="{9B3A58FC-28F9-2E5F-D8FD-490C965F41D5}" name="Silva, Paul M CIV USARMY CENAE (USA)" initials="PS" userId="S::Paul.Silva@usace.army.mil::4586f13c-4aca-4bce-9ccd-804f19c743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1DF81"/>
    <a:srgbClr val="B5D8DD"/>
    <a:srgbClr val="33CC33"/>
    <a:srgbClr val="CCFFFF"/>
    <a:srgbClr val="18B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52152-4B21-4492-BA83-93FF60EE8D84}" v="1" dt="2025-07-21T13:59:23.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854"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A95A9-235B-4FCF-917E-0E915DC1FDD0}"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US"/>
        </a:p>
      </dgm:t>
    </dgm:pt>
    <dgm:pt modelId="{56D4889A-6191-46D9-A84B-875A9CA83E85}">
      <dgm:prSet phldrT="[Text]" custT="1"/>
      <dgm:spPr/>
      <dgm:t>
        <a:bodyPr/>
        <a:lstStyle/>
        <a:p>
          <a:r>
            <a:rPr lang="en-US" sz="3200"/>
            <a:t>General Permits (GP)</a:t>
          </a:r>
        </a:p>
        <a:p>
          <a:r>
            <a:rPr lang="en-US" sz="2400" i="1"/>
            <a:t>Authorize similar activity types</a:t>
          </a:r>
        </a:p>
      </dgm:t>
    </dgm:pt>
    <dgm:pt modelId="{6CF868C4-A7BC-4BAD-B379-5F7B65EAB230}" type="parTrans" cxnId="{33095AEF-CAD9-44BF-B694-4D63886E4C75}">
      <dgm:prSet/>
      <dgm:spPr/>
      <dgm:t>
        <a:bodyPr/>
        <a:lstStyle/>
        <a:p>
          <a:endParaRPr lang="en-US"/>
        </a:p>
      </dgm:t>
    </dgm:pt>
    <dgm:pt modelId="{86D6C7FE-50C2-44EA-AD9E-0383AB4924E6}" type="sibTrans" cxnId="{33095AEF-CAD9-44BF-B694-4D63886E4C75}">
      <dgm:prSet/>
      <dgm:spPr/>
      <dgm:t>
        <a:bodyPr/>
        <a:lstStyle/>
        <a:p>
          <a:endParaRPr lang="en-US"/>
        </a:p>
      </dgm:t>
    </dgm:pt>
    <dgm:pt modelId="{9B1D8FC8-7BB3-4073-B667-A49ABB325C8F}">
      <dgm:prSet phldrT="[Text]"/>
      <dgm:spPr>
        <a:solidFill>
          <a:schemeClr val="accent3">
            <a:alpha val="90000"/>
          </a:schemeClr>
        </a:solidFill>
      </dgm:spPr>
      <dgm:t>
        <a:bodyPr/>
        <a:lstStyle/>
        <a:p>
          <a:r>
            <a:rPr lang="en-US" u="sng"/>
            <a:t>Nationwide Permits (NWPs)</a:t>
          </a:r>
          <a:r>
            <a:rPr lang="en-US" u="none"/>
            <a:t> – Issued by regulation by Corps Headquarters</a:t>
          </a:r>
          <a:endParaRPr lang="en-US" u="sng"/>
        </a:p>
      </dgm:t>
    </dgm:pt>
    <dgm:pt modelId="{F6FF03F8-4875-4C42-A4B8-9A87033A7A10}" type="parTrans" cxnId="{5C4D476C-CC34-4744-B1C6-BB75C56E7B4D}">
      <dgm:prSet/>
      <dgm:spPr/>
      <dgm:t>
        <a:bodyPr/>
        <a:lstStyle/>
        <a:p>
          <a:endParaRPr lang="en-US"/>
        </a:p>
      </dgm:t>
    </dgm:pt>
    <dgm:pt modelId="{BDEFE596-8857-40A4-9804-0F4F933936B9}" type="sibTrans" cxnId="{5C4D476C-CC34-4744-B1C6-BB75C56E7B4D}">
      <dgm:prSet/>
      <dgm:spPr/>
      <dgm:t>
        <a:bodyPr/>
        <a:lstStyle/>
        <a:p>
          <a:endParaRPr lang="en-US"/>
        </a:p>
      </dgm:t>
    </dgm:pt>
    <dgm:pt modelId="{A073E307-188D-4CA4-8892-3CE4E42A3FA0}">
      <dgm:prSet phldrT="[Text]" custT="1"/>
      <dgm:spPr/>
      <dgm:t>
        <a:bodyPr/>
        <a:lstStyle/>
        <a:p>
          <a:r>
            <a:rPr lang="en-US" sz="3400"/>
            <a:t>Individual Permits (IP)</a:t>
          </a:r>
        </a:p>
        <a:p>
          <a:r>
            <a:rPr lang="en-US" sz="2400" i="1" u="none"/>
            <a:t>Authorize activities which don’t fit a GP</a:t>
          </a:r>
        </a:p>
      </dgm:t>
    </dgm:pt>
    <dgm:pt modelId="{11839F40-9670-4309-969C-9D4B17DD6E86}" type="parTrans" cxnId="{16FDF3C4-0A86-47F2-BD23-DDB7513B0755}">
      <dgm:prSet/>
      <dgm:spPr/>
      <dgm:t>
        <a:bodyPr/>
        <a:lstStyle/>
        <a:p>
          <a:endParaRPr lang="en-US"/>
        </a:p>
      </dgm:t>
    </dgm:pt>
    <dgm:pt modelId="{01429E57-48B5-4A70-8B26-4793AB6FC6E6}" type="sibTrans" cxnId="{16FDF3C4-0A86-47F2-BD23-DDB7513B0755}">
      <dgm:prSet/>
      <dgm:spPr/>
      <dgm:t>
        <a:bodyPr/>
        <a:lstStyle/>
        <a:p>
          <a:endParaRPr lang="en-US"/>
        </a:p>
      </dgm:t>
    </dgm:pt>
    <dgm:pt modelId="{988AD3C9-470B-43C3-A961-286D6E6FADC6}">
      <dgm:prSet phldrT="[Text]"/>
      <dgm:spPr>
        <a:solidFill>
          <a:schemeClr val="accent3">
            <a:lumMod val="20000"/>
            <a:lumOff val="80000"/>
            <a:alpha val="90000"/>
          </a:schemeClr>
        </a:solidFill>
      </dgm:spPr>
      <dgm:t>
        <a:bodyPr/>
        <a:lstStyle/>
        <a:p>
          <a:r>
            <a:rPr lang="en-US"/>
            <a:t>Letters of Permission (LOP)</a:t>
          </a:r>
        </a:p>
      </dgm:t>
    </dgm:pt>
    <dgm:pt modelId="{FEE6EFB0-12BF-4EB6-B173-B2E6D05F3A08}" type="parTrans" cxnId="{AF3A1D87-A456-41C9-93D8-17FCCF23BB97}">
      <dgm:prSet/>
      <dgm:spPr/>
      <dgm:t>
        <a:bodyPr/>
        <a:lstStyle/>
        <a:p>
          <a:endParaRPr lang="en-US"/>
        </a:p>
      </dgm:t>
    </dgm:pt>
    <dgm:pt modelId="{95584633-4724-4E94-9A14-67E157B57FDC}" type="sibTrans" cxnId="{AF3A1D87-A456-41C9-93D8-17FCCF23BB97}">
      <dgm:prSet/>
      <dgm:spPr/>
      <dgm:t>
        <a:bodyPr/>
        <a:lstStyle/>
        <a:p>
          <a:endParaRPr lang="en-US"/>
        </a:p>
      </dgm:t>
    </dgm:pt>
    <dgm:pt modelId="{4D9D583C-05C8-4ADA-A537-6F548679F5EC}">
      <dgm:prSet phldrT="[Text]"/>
      <dgm:spPr>
        <a:solidFill>
          <a:schemeClr val="accent3">
            <a:lumMod val="20000"/>
            <a:lumOff val="80000"/>
            <a:alpha val="90000"/>
          </a:schemeClr>
        </a:solidFill>
      </dgm:spPr>
      <dgm:t>
        <a:bodyPr/>
        <a:lstStyle/>
        <a:p>
          <a:r>
            <a:rPr lang="en-US"/>
            <a:t>Standard Permits (SP)</a:t>
          </a:r>
        </a:p>
      </dgm:t>
    </dgm:pt>
    <dgm:pt modelId="{E923EE21-46BD-4998-AB42-2FF17D42CC1F}" type="parTrans" cxnId="{6FB809D8-981F-4608-956E-50D839B5BBD8}">
      <dgm:prSet/>
      <dgm:spPr/>
      <dgm:t>
        <a:bodyPr/>
        <a:lstStyle/>
        <a:p>
          <a:endParaRPr lang="en-US"/>
        </a:p>
      </dgm:t>
    </dgm:pt>
    <dgm:pt modelId="{B1A6C83C-EDBD-4BB0-AE03-B8965B8C2C3B}" type="sibTrans" cxnId="{6FB809D8-981F-4608-956E-50D839B5BBD8}">
      <dgm:prSet/>
      <dgm:spPr/>
      <dgm:t>
        <a:bodyPr/>
        <a:lstStyle/>
        <a:p>
          <a:endParaRPr lang="en-US"/>
        </a:p>
      </dgm:t>
    </dgm:pt>
    <dgm:pt modelId="{CBC0344F-622A-4347-AA9E-7EAC28EA0051}">
      <dgm:prSet phldrT="[Text]"/>
      <dgm:spPr>
        <a:solidFill>
          <a:schemeClr val="accent3">
            <a:lumMod val="20000"/>
            <a:lumOff val="80000"/>
            <a:alpha val="90000"/>
          </a:schemeClr>
        </a:solidFill>
      </dgm:spPr>
      <dgm:t>
        <a:bodyPr/>
        <a:lstStyle/>
        <a:p>
          <a:r>
            <a:rPr lang="en-US" u="sng"/>
            <a:t>Regional General Permits (RGPs)</a:t>
          </a:r>
          <a:r>
            <a:rPr lang="en-US" u="none"/>
            <a:t> – Issued by a division or district engineer</a:t>
          </a:r>
          <a:endParaRPr lang="en-US" u="sng"/>
        </a:p>
      </dgm:t>
    </dgm:pt>
    <dgm:pt modelId="{A57A1709-2CFA-4AA3-B14D-D30DDF30C44D}" type="parTrans" cxnId="{5887D2A0-6C12-4D0B-B968-89FA42A0A7CE}">
      <dgm:prSet/>
      <dgm:spPr/>
      <dgm:t>
        <a:bodyPr/>
        <a:lstStyle/>
        <a:p>
          <a:endParaRPr lang="en-US"/>
        </a:p>
      </dgm:t>
    </dgm:pt>
    <dgm:pt modelId="{483B3FCE-1997-4C8A-88EA-505D21A05D88}" type="sibTrans" cxnId="{5887D2A0-6C12-4D0B-B968-89FA42A0A7CE}">
      <dgm:prSet/>
      <dgm:spPr/>
      <dgm:t>
        <a:bodyPr/>
        <a:lstStyle/>
        <a:p>
          <a:endParaRPr lang="en-US"/>
        </a:p>
      </dgm:t>
    </dgm:pt>
    <dgm:pt modelId="{53E57535-6011-47B1-83A9-A08E212BB8CC}">
      <dgm:prSet phldrT="[Text]"/>
      <dgm:spPr>
        <a:solidFill>
          <a:schemeClr val="accent3">
            <a:lumMod val="20000"/>
            <a:lumOff val="80000"/>
            <a:alpha val="90000"/>
          </a:schemeClr>
        </a:solidFill>
      </dgm:spPr>
      <dgm:t>
        <a:bodyPr/>
        <a:lstStyle/>
        <a:p>
          <a:r>
            <a:rPr lang="en-US" u="sng"/>
            <a:t>Programmatic General Permits (PGPs)</a:t>
          </a:r>
          <a:r>
            <a:rPr lang="en-US" u="none"/>
            <a:t> – Issued by a division or district engineer and founded on existing state, local, or other Federal program</a:t>
          </a:r>
          <a:endParaRPr lang="en-US" u="sng"/>
        </a:p>
      </dgm:t>
    </dgm:pt>
    <dgm:pt modelId="{51C1EE56-29F8-4E8A-91A7-3A75BC1D3AB4}" type="parTrans" cxnId="{12E75971-8676-46FB-8A1B-4D6D2FE231DB}">
      <dgm:prSet/>
      <dgm:spPr/>
      <dgm:t>
        <a:bodyPr/>
        <a:lstStyle/>
        <a:p>
          <a:endParaRPr lang="en-US"/>
        </a:p>
      </dgm:t>
    </dgm:pt>
    <dgm:pt modelId="{EA30F586-0EC2-420A-95C9-81FDFD2CE90D}" type="sibTrans" cxnId="{12E75971-8676-46FB-8A1B-4D6D2FE231DB}">
      <dgm:prSet/>
      <dgm:spPr/>
      <dgm:t>
        <a:bodyPr/>
        <a:lstStyle/>
        <a:p>
          <a:endParaRPr lang="en-US"/>
        </a:p>
      </dgm:t>
    </dgm:pt>
    <dgm:pt modelId="{B93077FC-197F-4EEC-BD10-73811B9FDBBA}" type="pres">
      <dgm:prSet presAssocID="{2AFA95A9-235B-4FCF-917E-0E915DC1FDD0}" presName="diagram" presStyleCnt="0">
        <dgm:presLayoutVars>
          <dgm:chPref val="1"/>
          <dgm:dir/>
          <dgm:animOne val="branch"/>
          <dgm:animLvl val="lvl"/>
          <dgm:resizeHandles/>
        </dgm:presLayoutVars>
      </dgm:prSet>
      <dgm:spPr/>
    </dgm:pt>
    <dgm:pt modelId="{52AEE335-A57C-48CC-AD3B-571478FB4209}" type="pres">
      <dgm:prSet presAssocID="{56D4889A-6191-46D9-A84B-875A9CA83E85}" presName="root" presStyleCnt="0"/>
      <dgm:spPr/>
    </dgm:pt>
    <dgm:pt modelId="{C7E22969-BFA3-44DA-84DA-DAC62AC1C99E}" type="pres">
      <dgm:prSet presAssocID="{56D4889A-6191-46D9-A84B-875A9CA83E85}" presName="rootComposite" presStyleCnt="0"/>
      <dgm:spPr/>
    </dgm:pt>
    <dgm:pt modelId="{5FC983E9-FBB5-49E5-AF80-3B63F2D6DD97}" type="pres">
      <dgm:prSet presAssocID="{56D4889A-6191-46D9-A84B-875A9CA83E85}" presName="rootText" presStyleLbl="node1" presStyleIdx="0" presStyleCnt="2" custScaleX="189256" custLinFactNeighborX="-22694" custLinFactNeighborY="12629"/>
      <dgm:spPr/>
    </dgm:pt>
    <dgm:pt modelId="{9C0B1901-E40E-4AAB-A223-E6F046788014}" type="pres">
      <dgm:prSet presAssocID="{56D4889A-6191-46D9-A84B-875A9CA83E85}" presName="rootConnector" presStyleLbl="node1" presStyleIdx="0" presStyleCnt="2"/>
      <dgm:spPr/>
    </dgm:pt>
    <dgm:pt modelId="{5DA4D8A3-3526-4D4D-922F-20D5A6533D08}" type="pres">
      <dgm:prSet presAssocID="{56D4889A-6191-46D9-A84B-875A9CA83E85}" presName="childShape" presStyleCnt="0"/>
      <dgm:spPr/>
    </dgm:pt>
    <dgm:pt modelId="{B84C6849-AE84-49B0-B9DC-DCC667895E00}" type="pres">
      <dgm:prSet presAssocID="{F6FF03F8-4875-4C42-A4B8-9A87033A7A10}" presName="Name13" presStyleLbl="parChTrans1D2" presStyleIdx="0" presStyleCnt="5"/>
      <dgm:spPr/>
    </dgm:pt>
    <dgm:pt modelId="{879677E7-FA71-41C9-A2CE-C12CC294AB27}" type="pres">
      <dgm:prSet presAssocID="{9B1D8FC8-7BB3-4073-B667-A49ABB325C8F}" presName="childText" presStyleLbl="bgAcc1" presStyleIdx="0" presStyleCnt="5" custScaleX="283364" custLinFactNeighborX="-10743" custLinFactNeighborY="2526">
        <dgm:presLayoutVars>
          <dgm:bulletEnabled val="1"/>
        </dgm:presLayoutVars>
      </dgm:prSet>
      <dgm:spPr/>
    </dgm:pt>
    <dgm:pt modelId="{C4813A2F-933D-44E6-A607-C2123C4C2978}" type="pres">
      <dgm:prSet presAssocID="{A57A1709-2CFA-4AA3-B14D-D30DDF30C44D}" presName="Name13" presStyleLbl="parChTrans1D2" presStyleIdx="1" presStyleCnt="5"/>
      <dgm:spPr/>
    </dgm:pt>
    <dgm:pt modelId="{F57D316B-C2EB-4FF9-8508-DE37A1CA796E}" type="pres">
      <dgm:prSet presAssocID="{CBC0344F-622A-4347-AA9E-7EAC28EA0051}" presName="childText" presStyleLbl="bgAcc1" presStyleIdx="1" presStyleCnt="5" custScaleX="286496" custLinFactNeighborX="-10743" custLinFactNeighborY="2526">
        <dgm:presLayoutVars>
          <dgm:bulletEnabled val="1"/>
        </dgm:presLayoutVars>
      </dgm:prSet>
      <dgm:spPr/>
    </dgm:pt>
    <dgm:pt modelId="{FFCF9097-734C-42DB-B937-F4DF2C7E069F}" type="pres">
      <dgm:prSet presAssocID="{51C1EE56-29F8-4E8A-91A7-3A75BC1D3AB4}" presName="Name13" presStyleLbl="parChTrans1D2" presStyleIdx="2" presStyleCnt="5"/>
      <dgm:spPr/>
    </dgm:pt>
    <dgm:pt modelId="{A5462425-F940-4100-A741-88B6F9280D79}" type="pres">
      <dgm:prSet presAssocID="{53E57535-6011-47B1-83A9-A08E212BB8CC}" presName="childText" presStyleLbl="bgAcc1" presStyleIdx="2" presStyleCnt="5" custScaleX="289605" custLinFactNeighborX="-10743" custLinFactNeighborY="2526">
        <dgm:presLayoutVars>
          <dgm:bulletEnabled val="1"/>
        </dgm:presLayoutVars>
      </dgm:prSet>
      <dgm:spPr/>
    </dgm:pt>
    <dgm:pt modelId="{1116149E-6513-4893-947C-9E465B0BF996}" type="pres">
      <dgm:prSet presAssocID="{A073E307-188D-4CA4-8892-3CE4E42A3FA0}" presName="root" presStyleCnt="0"/>
      <dgm:spPr/>
    </dgm:pt>
    <dgm:pt modelId="{E7890ADC-E577-47BF-BFBA-69E9006AA64D}" type="pres">
      <dgm:prSet presAssocID="{A073E307-188D-4CA4-8892-3CE4E42A3FA0}" presName="rootComposite" presStyleCnt="0"/>
      <dgm:spPr/>
    </dgm:pt>
    <dgm:pt modelId="{BBE54D93-607B-4725-AF3C-19763D0F83B0}" type="pres">
      <dgm:prSet presAssocID="{A073E307-188D-4CA4-8892-3CE4E42A3FA0}" presName="rootText" presStyleLbl="node1" presStyleIdx="1" presStyleCnt="2" custScaleX="211138" custScaleY="114533" custLinFactX="39763" custLinFactNeighborX="100000" custLinFactNeighborY="14313"/>
      <dgm:spPr/>
    </dgm:pt>
    <dgm:pt modelId="{14D41ABD-050A-49F5-8FC8-775114642DEF}" type="pres">
      <dgm:prSet presAssocID="{A073E307-188D-4CA4-8892-3CE4E42A3FA0}" presName="rootConnector" presStyleLbl="node1" presStyleIdx="1" presStyleCnt="2"/>
      <dgm:spPr/>
    </dgm:pt>
    <dgm:pt modelId="{47E85EFC-E30E-4C98-B2C9-0A28766780DB}" type="pres">
      <dgm:prSet presAssocID="{A073E307-188D-4CA4-8892-3CE4E42A3FA0}" presName="childShape" presStyleCnt="0"/>
      <dgm:spPr/>
    </dgm:pt>
    <dgm:pt modelId="{38DFF103-5D3C-4022-BC34-47D628B87ED3}" type="pres">
      <dgm:prSet presAssocID="{FEE6EFB0-12BF-4EB6-B173-B2E6D05F3A08}" presName="Name13" presStyleLbl="parChTrans1D2" presStyleIdx="3" presStyleCnt="5"/>
      <dgm:spPr/>
    </dgm:pt>
    <dgm:pt modelId="{57CE5FEA-0A72-4BD6-9AFA-5CEE71E39057}" type="pres">
      <dgm:prSet presAssocID="{988AD3C9-470B-43C3-A961-286D6E6FADC6}" presName="childText" presStyleLbl="bgAcc1" presStyleIdx="3" presStyleCnt="5" custLinFactNeighborX="38240" custLinFactNeighborY="8419">
        <dgm:presLayoutVars>
          <dgm:bulletEnabled val="1"/>
        </dgm:presLayoutVars>
      </dgm:prSet>
      <dgm:spPr/>
    </dgm:pt>
    <dgm:pt modelId="{1F7B4696-D605-4EF2-8242-D48C77F3C224}" type="pres">
      <dgm:prSet presAssocID="{E923EE21-46BD-4998-AB42-2FF17D42CC1F}" presName="Name13" presStyleLbl="parChTrans1D2" presStyleIdx="4" presStyleCnt="5"/>
      <dgm:spPr/>
    </dgm:pt>
    <dgm:pt modelId="{9E96BC6C-F324-4792-9181-6A41349002A8}" type="pres">
      <dgm:prSet presAssocID="{4D9D583C-05C8-4ADA-A537-6F548679F5EC}" presName="childText" presStyleLbl="bgAcc1" presStyleIdx="4" presStyleCnt="5" custLinFactNeighborX="39292" custLinFactNeighborY="15998">
        <dgm:presLayoutVars>
          <dgm:bulletEnabled val="1"/>
        </dgm:presLayoutVars>
      </dgm:prSet>
      <dgm:spPr/>
    </dgm:pt>
  </dgm:ptLst>
  <dgm:cxnLst>
    <dgm:cxn modelId="{43D60304-8B85-4C2A-AFD3-1C5CC83CF80A}" type="presOf" srcId="{4D9D583C-05C8-4ADA-A537-6F548679F5EC}" destId="{9E96BC6C-F324-4792-9181-6A41349002A8}" srcOrd="0" destOrd="0" presId="urn:microsoft.com/office/officeart/2005/8/layout/hierarchy3"/>
    <dgm:cxn modelId="{A03B5410-EF98-4347-813E-696FF4234E3A}" type="presOf" srcId="{CBC0344F-622A-4347-AA9E-7EAC28EA0051}" destId="{F57D316B-C2EB-4FF9-8508-DE37A1CA796E}" srcOrd="0" destOrd="0" presId="urn:microsoft.com/office/officeart/2005/8/layout/hierarchy3"/>
    <dgm:cxn modelId="{B9417412-9DAA-425C-9874-A6083AD5CB52}" type="presOf" srcId="{A57A1709-2CFA-4AA3-B14D-D30DDF30C44D}" destId="{C4813A2F-933D-44E6-A607-C2123C4C2978}" srcOrd="0" destOrd="0" presId="urn:microsoft.com/office/officeart/2005/8/layout/hierarchy3"/>
    <dgm:cxn modelId="{FFCDDC12-B30A-4300-9C71-D7CD452FFB35}" type="presOf" srcId="{988AD3C9-470B-43C3-A961-286D6E6FADC6}" destId="{57CE5FEA-0A72-4BD6-9AFA-5CEE71E39057}" srcOrd="0" destOrd="0" presId="urn:microsoft.com/office/officeart/2005/8/layout/hierarchy3"/>
    <dgm:cxn modelId="{33B9D916-2BCD-46B2-91D9-524B1DBBB3EE}" type="presOf" srcId="{A073E307-188D-4CA4-8892-3CE4E42A3FA0}" destId="{14D41ABD-050A-49F5-8FC8-775114642DEF}" srcOrd="1" destOrd="0" presId="urn:microsoft.com/office/officeart/2005/8/layout/hierarchy3"/>
    <dgm:cxn modelId="{F42C691A-D452-4473-A9DC-4A1BA97D5936}" type="presOf" srcId="{51C1EE56-29F8-4E8A-91A7-3A75BC1D3AB4}" destId="{FFCF9097-734C-42DB-B937-F4DF2C7E069F}" srcOrd="0" destOrd="0" presId="urn:microsoft.com/office/officeart/2005/8/layout/hierarchy3"/>
    <dgm:cxn modelId="{C5F3FD37-8B61-4DF2-B6E4-4F16B999A7E8}" type="presOf" srcId="{9B1D8FC8-7BB3-4073-B667-A49ABB325C8F}" destId="{879677E7-FA71-41C9-A2CE-C12CC294AB27}" srcOrd="0" destOrd="0" presId="urn:microsoft.com/office/officeart/2005/8/layout/hierarchy3"/>
    <dgm:cxn modelId="{00E03A3F-FA9C-4203-BBB1-2D937B0EADDF}" type="presOf" srcId="{56D4889A-6191-46D9-A84B-875A9CA83E85}" destId="{9C0B1901-E40E-4AAB-A223-E6F046788014}" srcOrd="1" destOrd="0" presId="urn:microsoft.com/office/officeart/2005/8/layout/hierarchy3"/>
    <dgm:cxn modelId="{5C4D476C-CC34-4744-B1C6-BB75C56E7B4D}" srcId="{56D4889A-6191-46D9-A84B-875A9CA83E85}" destId="{9B1D8FC8-7BB3-4073-B667-A49ABB325C8F}" srcOrd="0" destOrd="0" parTransId="{F6FF03F8-4875-4C42-A4B8-9A87033A7A10}" sibTransId="{BDEFE596-8857-40A4-9804-0F4F933936B9}"/>
    <dgm:cxn modelId="{12E75971-8676-46FB-8A1B-4D6D2FE231DB}" srcId="{56D4889A-6191-46D9-A84B-875A9CA83E85}" destId="{53E57535-6011-47B1-83A9-A08E212BB8CC}" srcOrd="2" destOrd="0" parTransId="{51C1EE56-29F8-4E8A-91A7-3A75BC1D3AB4}" sibTransId="{EA30F586-0EC2-420A-95C9-81FDFD2CE90D}"/>
    <dgm:cxn modelId="{07438757-639B-4758-8651-4F4C5CFB1969}" type="presOf" srcId="{FEE6EFB0-12BF-4EB6-B173-B2E6D05F3A08}" destId="{38DFF103-5D3C-4022-BC34-47D628B87ED3}" srcOrd="0" destOrd="0" presId="urn:microsoft.com/office/officeart/2005/8/layout/hierarchy3"/>
    <dgm:cxn modelId="{5871CF7D-F5A0-4077-B8B9-26CC1645A5CD}" type="presOf" srcId="{F6FF03F8-4875-4C42-A4B8-9A87033A7A10}" destId="{B84C6849-AE84-49B0-B9DC-DCC667895E00}" srcOrd="0" destOrd="0" presId="urn:microsoft.com/office/officeart/2005/8/layout/hierarchy3"/>
    <dgm:cxn modelId="{E41A147E-A447-437D-ACF1-6716145F6329}" type="presOf" srcId="{56D4889A-6191-46D9-A84B-875A9CA83E85}" destId="{5FC983E9-FBB5-49E5-AF80-3B63F2D6DD97}" srcOrd="0" destOrd="0" presId="urn:microsoft.com/office/officeart/2005/8/layout/hierarchy3"/>
    <dgm:cxn modelId="{AF3A1D87-A456-41C9-93D8-17FCCF23BB97}" srcId="{A073E307-188D-4CA4-8892-3CE4E42A3FA0}" destId="{988AD3C9-470B-43C3-A961-286D6E6FADC6}" srcOrd="0" destOrd="0" parTransId="{FEE6EFB0-12BF-4EB6-B173-B2E6D05F3A08}" sibTransId="{95584633-4724-4E94-9A14-67E157B57FDC}"/>
    <dgm:cxn modelId="{5887D2A0-6C12-4D0B-B968-89FA42A0A7CE}" srcId="{56D4889A-6191-46D9-A84B-875A9CA83E85}" destId="{CBC0344F-622A-4347-AA9E-7EAC28EA0051}" srcOrd="1" destOrd="0" parTransId="{A57A1709-2CFA-4AA3-B14D-D30DDF30C44D}" sibTransId="{483B3FCE-1997-4C8A-88EA-505D21A05D88}"/>
    <dgm:cxn modelId="{16FDF3C4-0A86-47F2-BD23-DDB7513B0755}" srcId="{2AFA95A9-235B-4FCF-917E-0E915DC1FDD0}" destId="{A073E307-188D-4CA4-8892-3CE4E42A3FA0}" srcOrd="1" destOrd="0" parTransId="{11839F40-9670-4309-969C-9D4B17DD6E86}" sibTransId="{01429E57-48B5-4A70-8B26-4793AB6FC6E6}"/>
    <dgm:cxn modelId="{49D51FD1-57EE-4B15-AC4E-947ECDBA35D6}" type="presOf" srcId="{A073E307-188D-4CA4-8892-3CE4E42A3FA0}" destId="{BBE54D93-607B-4725-AF3C-19763D0F83B0}" srcOrd="0" destOrd="0" presId="urn:microsoft.com/office/officeart/2005/8/layout/hierarchy3"/>
    <dgm:cxn modelId="{08252AD1-F4F1-4299-8FCB-93C2BDDDF8E2}" type="presOf" srcId="{E923EE21-46BD-4998-AB42-2FF17D42CC1F}" destId="{1F7B4696-D605-4EF2-8242-D48C77F3C224}" srcOrd="0" destOrd="0" presId="urn:microsoft.com/office/officeart/2005/8/layout/hierarchy3"/>
    <dgm:cxn modelId="{6FB809D8-981F-4608-956E-50D839B5BBD8}" srcId="{A073E307-188D-4CA4-8892-3CE4E42A3FA0}" destId="{4D9D583C-05C8-4ADA-A537-6F548679F5EC}" srcOrd="1" destOrd="0" parTransId="{E923EE21-46BD-4998-AB42-2FF17D42CC1F}" sibTransId="{B1A6C83C-EDBD-4BB0-AE03-B8965B8C2C3B}"/>
    <dgm:cxn modelId="{578DC3E0-B11D-47E9-9EDD-4CC95D00B8A4}" type="presOf" srcId="{2AFA95A9-235B-4FCF-917E-0E915DC1FDD0}" destId="{B93077FC-197F-4EEC-BD10-73811B9FDBBA}" srcOrd="0" destOrd="0" presId="urn:microsoft.com/office/officeart/2005/8/layout/hierarchy3"/>
    <dgm:cxn modelId="{02A118EB-647D-4DB7-AAD3-15D6EE31F559}" type="presOf" srcId="{53E57535-6011-47B1-83A9-A08E212BB8CC}" destId="{A5462425-F940-4100-A741-88B6F9280D79}" srcOrd="0" destOrd="0" presId="urn:microsoft.com/office/officeart/2005/8/layout/hierarchy3"/>
    <dgm:cxn modelId="{33095AEF-CAD9-44BF-B694-4D63886E4C75}" srcId="{2AFA95A9-235B-4FCF-917E-0E915DC1FDD0}" destId="{56D4889A-6191-46D9-A84B-875A9CA83E85}" srcOrd="0" destOrd="0" parTransId="{6CF868C4-A7BC-4BAD-B379-5F7B65EAB230}" sibTransId="{86D6C7FE-50C2-44EA-AD9E-0383AB4924E6}"/>
    <dgm:cxn modelId="{42AAB8D9-9253-419B-A695-76BFDE899B2F}" type="presParOf" srcId="{B93077FC-197F-4EEC-BD10-73811B9FDBBA}" destId="{52AEE335-A57C-48CC-AD3B-571478FB4209}" srcOrd="0" destOrd="0" presId="urn:microsoft.com/office/officeart/2005/8/layout/hierarchy3"/>
    <dgm:cxn modelId="{5A88EA48-1B6D-46AC-8F15-568CB2697980}" type="presParOf" srcId="{52AEE335-A57C-48CC-AD3B-571478FB4209}" destId="{C7E22969-BFA3-44DA-84DA-DAC62AC1C99E}" srcOrd="0" destOrd="0" presId="urn:microsoft.com/office/officeart/2005/8/layout/hierarchy3"/>
    <dgm:cxn modelId="{CC86BA51-86AC-49ED-AFDF-AB7A6141D77F}" type="presParOf" srcId="{C7E22969-BFA3-44DA-84DA-DAC62AC1C99E}" destId="{5FC983E9-FBB5-49E5-AF80-3B63F2D6DD97}" srcOrd="0" destOrd="0" presId="urn:microsoft.com/office/officeart/2005/8/layout/hierarchy3"/>
    <dgm:cxn modelId="{95F81781-3DB9-4DED-A4F7-393260E807AD}" type="presParOf" srcId="{C7E22969-BFA3-44DA-84DA-DAC62AC1C99E}" destId="{9C0B1901-E40E-4AAB-A223-E6F046788014}" srcOrd="1" destOrd="0" presId="urn:microsoft.com/office/officeart/2005/8/layout/hierarchy3"/>
    <dgm:cxn modelId="{22E05B2B-4763-4044-AC9D-7560CEFE3813}" type="presParOf" srcId="{52AEE335-A57C-48CC-AD3B-571478FB4209}" destId="{5DA4D8A3-3526-4D4D-922F-20D5A6533D08}" srcOrd="1" destOrd="0" presId="urn:microsoft.com/office/officeart/2005/8/layout/hierarchy3"/>
    <dgm:cxn modelId="{2DC8A830-5649-4DD3-877D-DF9E82ECAC17}" type="presParOf" srcId="{5DA4D8A3-3526-4D4D-922F-20D5A6533D08}" destId="{B84C6849-AE84-49B0-B9DC-DCC667895E00}" srcOrd="0" destOrd="0" presId="urn:microsoft.com/office/officeart/2005/8/layout/hierarchy3"/>
    <dgm:cxn modelId="{92A1E24A-FD54-4304-B92F-AD33EF703457}" type="presParOf" srcId="{5DA4D8A3-3526-4D4D-922F-20D5A6533D08}" destId="{879677E7-FA71-41C9-A2CE-C12CC294AB27}" srcOrd="1" destOrd="0" presId="urn:microsoft.com/office/officeart/2005/8/layout/hierarchy3"/>
    <dgm:cxn modelId="{99F15CC9-392E-4AEA-85B8-F77EE874495F}" type="presParOf" srcId="{5DA4D8A3-3526-4D4D-922F-20D5A6533D08}" destId="{C4813A2F-933D-44E6-A607-C2123C4C2978}" srcOrd="2" destOrd="0" presId="urn:microsoft.com/office/officeart/2005/8/layout/hierarchy3"/>
    <dgm:cxn modelId="{3605EE9E-0141-4BD4-9274-3581CE0CAAC6}" type="presParOf" srcId="{5DA4D8A3-3526-4D4D-922F-20D5A6533D08}" destId="{F57D316B-C2EB-4FF9-8508-DE37A1CA796E}" srcOrd="3" destOrd="0" presId="urn:microsoft.com/office/officeart/2005/8/layout/hierarchy3"/>
    <dgm:cxn modelId="{8F3227AF-6CC8-43D5-B5F2-2E4BCB73C81F}" type="presParOf" srcId="{5DA4D8A3-3526-4D4D-922F-20D5A6533D08}" destId="{FFCF9097-734C-42DB-B937-F4DF2C7E069F}" srcOrd="4" destOrd="0" presId="urn:microsoft.com/office/officeart/2005/8/layout/hierarchy3"/>
    <dgm:cxn modelId="{BD9C31ED-78D0-41B8-8364-C9AD4219A518}" type="presParOf" srcId="{5DA4D8A3-3526-4D4D-922F-20D5A6533D08}" destId="{A5462425-F940-4100-A741-88B6F9280D79}" srcOrd="5" destOrd="0" presId="urn:microsoft.com/office/officeart/2005/8/layout/hierarchy3"/>
    <dgm:cxn modelId="{E6407532-EE2E-4746-A3BF-EF6E76DD5E40}" type="presParOf" srcId="{B93077FC-197F-4EEC-BD10-73811B9FDBBA}" destId="{1116149E-6513-4893-947C-9E465B0BF996}" srcOrd="1" destOrd="0" presId="urn:microsoft.com/office/officeart/2005/8/layout/hierarchy3"/>
    <dgm:cxn modelId="{12270111-740D-4744-8AEF-A0981E9C3AF7}" type="presParOf" srcId="{1116149E-6513-4893-947C-9E465B0BF996}" destId="{E7890ADC-E577-47BF-BFBA-69E9006AA64D}" srcOrd="0" destOrd="0" presId="urn:microsoft.com/office/officeart/2005/8/layout/hierarchy3"/>
    <dgm:cxn modelId="{E556DDDB-C9F3-4883-90A5-147CED62B303}" type="presParOf" srcId="{E7890ADC-E577-47BF-BFBA-69E9006AA64D}" destId="{BBE54D93-607B-4725-AF3C-19763D0F83B0}" srcOrd="0" destOrd="0" presId="urn:microsoft.com/office/officeart/2005/8/layout/hierarchy3"/>
    <dgm:cxn modelId="{B8E9AA6E-CD40-4DE3-9416-601B55850EFC}" type="presParOf" srcId="{E7890ADC-E577-47BF-BFBA-69E9006AA64D}" destId="{14D41ABD-050A-49F5-8FC8-775114642DEF}" srcOrd="1" destOrd="0" presId="urn:microsoft.com/office/officeart/2005/8/layout/hierarchy3"/>
    <dgm:cxn modelId="{AEC85DF9-1745-47BE-A6D0-6DC85A9AA493}" type="presParOf" srcId="{1116149E-6513-4893-947C-9E465B0BF996}" destId="{47E85EFC-E30E-4C98-B2C9-0A28766780DB}" srcOrd="1" destOrd="0" presId="urn:microsoft.com/office/officeart/2005/8/layout/hierarchy3"/>
    <dgm:cxn modelId="{ECB6D866-202F-4517-84B9-5810CBA8086C}" type="presParOf" srcId="{47E85EFC-E30E-4C98-B2C9-0A28766780DB}" destId="{38DFF103-5D3C-4022-BC34-47D628B87ED3}" srcOrd="0" destOrd="0" presId="urn:microsoft.com/office/officeart/2005/8/layout/hierarchy3"/>
    <dgm:cxn modelId="{123F0C8A-93E8-48E7-8055-D62994DD8710}" type="presParOf" srcId="{47E85EFC-E30E-4C98-B2C9-0A28766780DB}" destId="{57CE5FEA-0A72-4BD6-9AFA-5CEE71E39057}" srcOrd="1" destOrd="0" presId="urn:microsoft.com/office/officeart/2005/8/layout/hierarchy3"/>
    <dgm:cxn modelId="{D7AE5912-F026-4856-A5D3-338E41CC675A}" type="presParOf" srcId="{47E85EFC-E30E-4C98-B2C9-0A28766780DB}" destId="{1F7B4696-D605-4EF2-8242-D48C77F3C224}" srcOrd="2" destOrd="0" presId="urn:microsoft.com/office/officeart/2005/8/layout/hierarchy3"/>
    <dgm:cxn modelId="{E1BA8E4E-0E17-41E0-9C09-915C4784F724}" type="presParOf" srcId="{47E85EFC-E30E-4C98-B2C9-0A28766780DB}" destId="{9E96BC6C-F324-4792-9181-6A41349002A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BD3088-B774-45C1-A460-18D2BEDAF6F6}" type="doc">
      <dgm:prSet loTypeId="urn:microsoft.com/office/officeart/2005/8/layout/process1" loCatId="process" qsTypeId="urn:microsoft.com/office/officeart/2005/8/quickstyle/simple3" qsCatId="simple" csTypeId="urn:microsoft.com/office/officeart/2005/8/colors/accent0_1" csCatId="mainScheme" phldr="1"/>
      <dgm:spPr/>
    </dgm:pt>
    <dgm:pt modelId="{6FD8D3B1-CB97-4BEC-9889-5E97D568F7AB}">
      <dgm:prSet phldrT="[Text]"/>
      <dgm:spPr>
        <a:ln>
          <a:noFill/>
        </a:ln>
      </dgm:spPr>
      <dgm:t>
        <a:bodyPr/>
        <a:lstStyle/>
        <a:p>
          <a:r>
            <a:rPr lang="en-US"/>
            <a:t>Discussions with New England States (401/CZM)</a:t>
          </a:r>
        </a:p>
      </dgm:t>
    </dgm:pt>
    <dgm:pt modelId="{127A5D15-5385-4F86-8BBD-556D40E9E501}" type="parTrans" cxnId="{B25E25FA-05F3-4F85-89C1-55B20FCC2FFD}">
      <dgm:prSet/>
      <dgm:spPr/>
      <dgm:t>
        <a:bodyPr/>
        <a:lstStyle/>
        <a:p>
          <a:endParaRPr lang="en-US"/>
        </a:p>
      </dgm:t>
    </dgm:pt>
    <dgm:pt modelId="{861D245E-923F-4C70-8B9D-049983C26286}" type="sibTrans" cxnId="{B25E25FA-05F3-4F85-89C1-55B20FCC2FFD}">
      <dgm:prSet/>
      <dgm:spPr>
        <a:solidFill>
          <a:schemeClr val="accent5">
            <a:lumMod val="20000"/>
            <a:lumOff val="80000"/>
          </a:schemeClr>
        </a:solidFill>
      </dgm:spPr>
      <dgm:t>
        <a:bodyPr/>
        <a:lstStyle/>
        <a:p>
          <a:endParaRPr lang="en-US"/>
        </a:p>
      </dgm:t>
    </dgm:pt>
    <dgm:pt modelId="{206B74A7-9262-47EA-8930-494A5AEC4F68}">
      <dgm:prSet phldrT="[Text]"/>
      <dgm:spPr/>
      <dgm:t>
        <a:bodyPr/>
        <a:lstStyle/>
        <a:p>
          <a:r>
            <a:rPr lang="en-US"/>
            <a:t>Develop draft Regional Conditions to the NWPs</a:t>
          </a:r>
        </a:p>
      </dgm:t>
    </dgm:pt>
    <dgm:pt modelId="{0F4BD9E7-F8B5-4DAE-9244-5290F60B6B23}" type="parTrans" cxnId="{25DE6CDD-E101-4472-9A46-A86CD10DFACE}">
      <dgm:prSet/>
      <dgm:spPr/>
      <dgm:t>
        <a:bodyPr/>
        <a:lstStyle/>
        <a:p>
          <a:endParaRPr lang="en-US"/>
        </a:p>
      </dgm:t>
    </dgm:pt>
    <dgm:pt modelId="{5514F0A2-ED00-4B07-9EDF-B49835F0877C}" type="sibTrans" cxnId="{25DE6CDD-E101-4472-9A46-A86CD10DFACE}">
      <dgm:prSet/>
      <dgm:spPr>
        <a:solidFill>
          <a:schemeClr val="accent5">
            <a:lumMod val="20000"/>
            <a:lumOff val="80000"/>
          </a:schemeClr>
        </a:solidFill>
      </dgm:spPr>
      <dgm:t>
        <a:bodyPr/>
        <a:lstStyle/>
        <a:p>
          <a:endParaRPr lang="en-US"/>
        </a:p>
      </dgm:t>
    </dgm:pt>
    <dgm:pt modelId="{F330A4F7-B141-4079-BAAF-EFE72DD3CFC6}">
      <dgm:prSet phldrT="[Text]"/>
      <dgm:spPr/>
      <dgm:t>
        <a:bodyPr/>
        <a:lstStyle/>
        <a:p>
          <a:r>
            <a:rPr lang="en-US"/>
            <a:t>USACE HQ publishes proposed NWPs in Federal Register</a:t>
          </a:r>
        </a:p>
      </dgm:t>
    </dgm:pt>
    <dgm:pt modelId="{1DB8F7D8-0C2B-4C1B-9688-C6120DCA279D}" type="parTrans" cxnId="{6EE7F8CB-B8C8-42EC-946B-CC1C108989EF}">
      <dgm:prSet/>
      <dgm:spPr/>
      <dgm:t>
        <a:bodyPr/>
        <a:lstStyle/>
        <a:p>
          <a:endParaRPr lang="en-US"/>
        </a:p>
      </dgm:t>
    </dgm:pt>
    <dgm:pt modelId="{E7E99296-AD43-4CC2-8758-F8516090724B}" type="sibTrans" cxnId="{6EE7F8CB-B8C8-42EC-946B-CC1C108989EF}">
      <dgm:prSet/>
      <dgm:spPr/>
      <dgm:t>
        <a:bodyPr/>
        <a:lstStyle/>
        <a:p>
          <a:endParaRPr lang="en-US"/>
        </a:p>
      </dgm:t>
    </dgm:pt>
    <dgm:pt modelId="{5AB80505-4E0B-4F5A-B790-E42C7AB80655}" type="pres">
      <dgm:prSet presAssocID="{BCBD3088-B774-45C1-A460-18D2BEDAF6F6}" presName="Name0" presStyleCnt="0">
        <dgm:presLayoutVars>
          <dgm:dir/>
          <dgm:resizeHandles val="exact"/>
        </dgm:presLayoutVars>
      </dgm:prSet>
      <dgm:spPr/>
    </dgm:pt>
    <dgm:pt modelId="{FE8E604A-4C6F-466A-8796-F072749321D2}" type="pres">
      <dgm:prSet presAssocID="{6FD8D3B1-CB97-4BEC-9889-5E97D568F7AB}" presName="node" presStyleLbl="node1" presStyleIdx="0" presStyleCnt="3">
        <dgm:presLayoutVars>
          <dgm:bulletEnabled val="1"/>
        </dgm:presLayoutVars>
      </dgm:prSet>
      <dgm:spPr/>
    </dgm:pt>
    <dgm:pt modelId="{8F5122BB-67EC-4D9A-87F1-4AEADE72FA99}" type="pres">
      <dgm:prSet presAssocID="{861D245E-923F-4C70-8B9D-049983C26286}" presName="sibTrans" presStyleLbl="sibTrans2D1" presStyleIdx="0" presStyleCnt="2"/>
      <dgm:spPr/>
    </dgm:pt>
    <dgm:pt modelId="{AC0C1931-9B89-40A9-AD6F-406B1EEEA061}" type="pres">
      <dgm:prSet presAssocID="{861D245E-923F-4C70-8B9D-049983C26286}" presName="connectorText" presStyleLbl="sibTrans2D1" presStyleIdx="0" presStyleCnt="2"/>
      <dgm:spPr/>
    </dgm:pt>
    <dgm:pt modelId="{6DA9D93A-597F-49C9-95C5-80CC45FB96FB}" type="pres">
      <dgm:prSet presAssocID="{206B74A7-9262-47EA-8930-494A5AEC4F68}" presName="node" presStyleLbl="node1" presStyleIdx="1" presStyleCnt="3">
        <dgm:presLayoutVars>
          <dgm:bulletEnabled val="1"/>
        </dgm:presLayoutVars>
      </dgm:prSet>
      <dgm:spPr/>
    </dgm:pt>
    <dgm:pt modelId="{91DC14AB-C857-4161-9857-93DF892AA235}" type="pres">
      <dgm:prSet presAssocID="{5514F0A2-ED00-4B07-9EDF-B49835F0877C}" presName="sibTrans" presStyleLbl="sibTrans2D1" presStyleIdx="1" presStyleCnt="2"/>
      <dgm:spPr/>
    </dgm:pt>
    <dgm:pt modelId="{2FA051B9-61EE-4DBE-A6B3-4FE5199AA6A0}" type="pres">
      <dgm:prSet presAssocID="{5514F0A2-ED00-4B07-9EDF-B49835F0877C}" presName="connectorText" presStyleLbl="sibTrans2D1" presStyleIdx="1" presStyleCnt="2"/>
      <dgm:spPr/>
    </dgm:pt>
    <dgm:pt modelId="{BC1E7EA3-375A-447E-B201-33AD19AE5F1F}" type="pres">
      <dgm:prSet presAssocID="{F330A4F7-B141-4079-BAAF-EFE72DD3CFC6}" presName="node" presStyleLbl="node1" presStyleIdx="2" presStyleCnt="3">
        <dgm:presLayoutVars>
          <dgm:bulletEnabled val="1"/>
        </dgm:presLayoutVars>
      </dgm:prSet>
      <dgm:spPr/>
    </dgm:pt>
  </dgm:ptLst>
  <dgm:cxnLst>
    <dgm:cxn modelId="{58837D18-8ED9-4E7B-85C5-4E674A8E5D12}" type="presOf" srcId="{F330A4F7-B141-4079-BAAF-EFE72DD3CFC6}" destId="{BC1E7EA3-375A-447E-B201-33AD19AE5F1F}" srcOrd="0" destOrd="0" presId="urn:microsoft.com/office/officeart/2005/8/layout/process1"/>
    <dgm:cxn modelId="{F5D6EF24-C398-47EA-A8FD-E74AC661ED06}" type="presOf" srcId="{BCBD3088-B774-45C1-A460-18D2BEDAF6F6}" destId="{5AB80505-4E0B-4F5A-B790-E42C7AB80655}" srcOrd="0" destOrd="0" presId="urn:microsoft.com/office/officeart/2005/8/layout/process1"/>
    <dgm:cxn modelId="{9C2F5675-995A-48F5-829F-90D26107B7ED}" type="presOf" srcId="{861D245E-923F-4C70-8B9D-049983C26286}" destId="{AC0C1931-9B89-40A9-AD6F-406B1EEEA061}" srcOrd="1" destOrd="0" presId="urn:microsoft.com/office/officeart/2005/8/layout/process1"/>
    <dgm:cxn modelId="{5D262595-28BD-42CE-9212-566EAA51BAAD}" type="presOf" srcId="{5514F0A2-ED00-4B07-9EDF-B49835F0877C}" destId="{2FA051B9-61EE-4DBE-A6B3-4FE5199AA6A0}" srcOrd="1" destOrd="0" presId="urn:microsoft.com/office/officeart/2005/8/layout/process1"/>
    <dgm:cxn modelId="{BCA7C2A9-2DFC-443A-B547-F4F18B26E361}" type="presOf" srcId="{5514F0A2-ED00-4B07-9EDF-B49835F0877C}" destId="{91DC14AB-C857-4161-9857-93DF892AA235}" srcOrd="0" destOrd="0" presId="urn:microsoft.com/office/officeart/2005/8/layout/process1"/>
    <dgm:cxn modelId="{4C8D69BC-A595-4999-BEF4-EBE1B22C242A}" type="presOf" srcId="{861D245E-923F-4C70-8B9D-049983C26286}" destId="{8F5122BB-67EC-4D9A-87F1-4AEADE72FA99}" srcOrd="0" destOrd="0" presId="urn:microsoft.com/office/officeart/2005/8/layout/process1"/>
    <dgm:cxn modelId="{6EE7F8CB-B8C8-42EC-946B-CC1C108989EF}" srcId="{BCBD3088-B774-45C1-A460-18D2BEDAF6F6}" destId="{F330A4F7-B141-4079-BAAF-EFE72DD3CFC6}" srcOrd="2" destOrd="0" parTransId="{1DB8F7D8-0C2B-4C1B-9688-C6120DCA279D}" sibTransId="{E7E99296-AD43-4CC2-8758-F8516090724B}"/>
    <dgm:cxn modelId="{DE32D3D3-C8D0-47C1-83D4-7101934025E1}" type="presOf" srcId="{6FD8D3B1-CB97-4BEC-9889-5E97D568F7AB}" destId="{FE8E604A-4C6F-466A-8796-F072749321D2}" srcOrd="0" destOrd="0" presId="urn:microsoft.com/office/officeart/2005/8/layout/process1"/>
    <dgm:cxn modelId="{25DE6CDD-E101-4472-9A46-A86CD10DFACE}" srcId="{BCBD3088-B774-45C1-A460-18D2BEDAF6F6}" destId="{206B74A7-9262-47EA-8930-494A5AEC4F68}" srcOrd="1" destOrd="0" parTransId="{0F4BD9E7-F8B5-4DAE-9244-5290F60B6B23}" sibTransId="{5514F0A2-ED00-4B07-9EDF-B49835F0877C}"/>
    <dgm:cxn modelId="{F2E6F4EB-B28B-4B28-BB7E-9DDEF8778AC8}" type="presOf" srcId="{206B74A7-9262-47EA-8930-494A5AEC4F68}" destId="{6DA9D93A-597F-49C9-95C5-80CC45FB96FB}" srcOrd="0" destOrd="0" presId="urn:microsoft.com/office/officeart/2005/8/layout/process1"/>
    <dgm:cxn modelId="{B25E25FA-05F3-4F85-89C1-55B20FCC2FFD}" srcId="{BCBD3088-B774-45C1-A460-18D2BEDAF6F6}" destId="{6FD8D3B1-CB97-4BEC-9889-5E97D568F7AB}" srcOrd="0" destOrd="0" parTransId="{127A5D15-5385-4F86-8BBD-556D40E9E501}" sibTransId="{861D245E-923F-4C70-8B9D-049983C26286}"/>
    <dgm:cxn modelId="{28189BFA-7835-4886-A5EB-7E3DBE397B50}" type="presParOf" srcId="{5AB80505-4E0B-4F5A-B790-E42C7AB80655}" destId="{FE8E604A-4C6F-466A-8796-F072749321D2}" srcOrd="0" destOrd="0" presId="urn:microsoft.com/office/officeart/2005/8/layout/process1"/>
    <dgm:cxn modelId="{859D338A-14B5-43B6-8ADE-43BAEF02E5FF}" type="presParOf" srcId="{5AB80505-4E0B-4F5A-B790-E42C7AB80655}" destId="{8F5122BB-67EC-4D9A-87F1-4AEADE72FA99}" srcOrd="1" destOrd="0" presId="urn:microsoft.com/office/officeart/2005/8/layout/process1"/>
    <dgm:cxn modelId="{BBCFFD31-9AC5-427E-B5D6-C17DA05E083F}" type="presParOf" srcId="{8F5122BB-67EC-4D9A-87F1-4AEADE72FA99}" destId="{AC0C1931-9B89-40A9-AD6F-406B1EEEA061}" srcOrd="0" destOrd="0" presId="urn:microsoft.com/office/officeart/2005/8/layout/process1"/>
    <dgm:cxn modelId="{F119EDE2-49A1-4579-97D3-4A3F46C86164}" type="presParOf" srcId="{5AB80505-4E0B-4F5A-B790-E42C7AB80655}" destId="{6DA9D93A-597F-49C9-95C5-80CC45FB96FB}" srcOrd="2" destOrd="0" presId="urn:microsoft.com/office/officeart/2005/8/layout/process1"/>
    <dgm:cxn modelId="{E92274DC-AA2D-48C6-818B-94A0679EAC92}" type="presParOf" srcId="{5AB80505-4E0B-4F5A-B790-E42C7AB80655}" destId="{91DC14AB-C857-4161-9857-93DF892AA235}" srcOrd="3" destOrd="0" presId="urn:microsoft.com/office/officeart/2005/8/layout/process1"/>
    <dgm:cxn modelId="{98C24CB7-AC6F-4C8F-A642-63F07612761E}" type="presParOf" srcId="{91DC14AB-C857-4161-9857-93DF892AA235}" destId="{2FA051B9-61EE-4DBE-A6B3-4FE5199AA6A0}" srcOrd="0" destOrd="0" presId="urn:microsoft.com/office/officeart/2005/8/layout/process1"/>
    <dgm:cxn modelId="{90750FD6-3391-4CF1-A11F-8054DDD971C8}" type="presParOf" srcId="{5AB80505-4E0B-4F5A-B790-E42C7AB80655}" destId="{BC1E7EA3-375A-447E-B201-33AD19AE5F1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D3088-B774-45C1-A460-18D2BEDAF6F6}" type="doc">
      <dgm:prSet loTypeId="urn:microsoft.com/office/officeart/2005/8/layout/process1" loCatId="process" qsTypeId="urn:microsoft.com/office/officeart/2005/8/quickstyle/simple3" qsCatId="simple" csTypeId="urn:microsoft.com/office/officeart/2005/8/colors/accent0_1" csCatId="mainScheme" phldr="1"/>
      <dgm:spPr/>
    </dgm:pt>
    <dgm:pt modelId="{6FD8D3B1-CB97-4BEC-9889-5E97D568F7AB}">
      <dgm:prSet phldrT="[Text]"/>
      <dgm:spPr/>
      <dgm:t>
        <a:bodyPr/>
        <a:lstStyle/>
        <a:p>
          <a:r>
            <a:rPr lang="en-US"/>
            <a:t>District publishes Public Notice proposing regional conditions</a:t>
          </a:r>
        </a:p>
      </dgm:t>
    </dgm:pt>
    <dgm:pt modelId="{127A5D15-5385-4F86-8BBD-556D40E9E501}" type="parTrans" cxnId="{B25E25FA-05F3-4F85-89C1-55B20FCC2FFD}">
      <dgm:prSet/>
      <dgm:spPr/>
      <dgm:t>
        <a:bodyPr/>
        <a:lstStyle/>
        <a:p>
          <a:endParaRPr lang="en-US"/>
        </a:p>
      </dgm:t>
    </dgm:pt>
    <dgm:pt modelId="{861D245E-923F-4C70-8B9D-049983C26286}" type="sibTrans" cxnId="{B25E25FA-05F3-4F85-89C1-55B20FCC2FFD}">
      <dgm:prSet/>
      <dgm:spPr>
        <a:solidFill>
          <a:schemeClr val="accent5">
            <a:lumMod val="20000"/>
            <a:lumOff val="80000"/>
          </a:schemeClr>
        </a:solidFill>
      </dgm:spPr>
      <dgm:t>
        <a:bodyPr/>
        <a:lstStyle/>
        <a:p>
          <a:endParaRPr lang="en-US"/>
        </a:p>
      </dgm:t>
    </dgm:pt>
    <dgm:pt modelId="{206B74A7-9262-47EA-8930-494A5AEC4F68}">
      <dgm:prSet phldrT="[Text]"/>
      <dgm:spPr/>
      <dgm:t>
        <a:bodyPr/>
        <a:lstStyle/>
        <a:p>
          <a:r>
            <a:rPr lang="en-US"/>
            <a:t>District completes review of NWP Regional Conditions</a:t>
          </a:r>
        </a:p>
      </dgm:t>
    </dgm:pt>
    <dgm:pt modelId="{0F4BD9E7-F8B5-4DAE-9244-5290F60B6B23}" type="parTrans" cxnId="{25DE6CDD-E101-4472-9A46-A86CD10DFACE}">
      <dgm:prSet/>
      <dgm:spPr/>
      <dgm:t>
        <a:bodyPr/>
        <a:lstStyle/>
        <a:p>
          <a:endParaRPr lang="en-US"/>
        </a:p>
      </dgm:t>
    </dgm:pt>
    <dgm:pt modelId="{5514F0A2-ED00-4B07-9EDF-B49835F0877C}" type="sibTrans" cxnId="{25DE6CDD-E101-4472-9A46-A86CD10DFACE}">
      <dgm:prSet/>
      <dgm:spPr>
        <a:solidFill>
          <a:schemeClr val="accent5">
            <a:lumMod val="20000"/>
            <a:lumOff val="80000"/>
          </a:schemeClr>
        </a:solidFill>
      </dgm:spPr>
      <dgm:t>
        <a:bodyPr/>
        <a:lstStyle/>
        <a:p>
          <a:endParaRPr lang="en-US"/>
        </a:p>
      </dgm:t>
    </dgm:pt>
    <dgm:pt modelId="{F330A4F7-B141-4079-BAAF-EFE72DD3CFC6}">
      <dgm:prSet phldrT="[Text]"/>
      <dgm:spPr/>
      <dgm:t>
        <a:bodyPr/>
        <a:lstStyle/>
        <a:p>
          <a:r>
            <a:rPr lang="en-US"/>
            <a:t>District implements NWPs</a:t>
          </a:r>
        </a:p>
      </dgm:t>
    </dgm:pt>
    <dgm:pt modelId="{1DB8F7D8-0C2B-4C1B-9688-C6120DCA279D}" type="parTrans" cxnId="{6EE7F8CB-B8C8-42EC-946B-CC1C108989EF}">
      <dgm:prSet/>
      <dgm:spPr/>
      <dgm:t>
        <a:bodyPr/>
        <a:lstStyle/>
        <a:p>
          <a:endParaRPr lang="en-US"/>
        </a:p>
      </dgm:t>
    </dgm:pt>
    <dgm:pt modelId="{E7E99296-AD43-4CC2-8758-F8516090724B}" type="sibTrans" cxnId="{6EE7F8CB-B8C8-42EC-946B-CC1C108989EF}">
      <dgm:prSet/>
      <dgm:spPr/>
      <dgm:t>
        <a:bodyPr/>
        <a:lstStyle/>
        <a:p>
          <a:endParaRPr lang="en-US"/>
        </a:p>
      </dgm:t>
    </dgm:pt>
    <dgm:pt modelId="{5AB80505-4E0B-4F5A-B790-E42C7AB80655}" type="pres">
      <dgm:prSet presAssocID="{BCBD3088-B774-45C1-A460-18D2BEDAF6F6}" presName="Name0" presStyleCnt="0">
        <dgm:presLayoutVars>
          <dgm:dir/>
          <dgm:resizeHandles val="exact"/>
        </dgm:presLayoutVars>
      </dgm:prSet>
      <dgm:spPr/>
    </dgm:pt>
    <dgm:pt modelId="{FE8E604A-4C6F-466A-8796-F072749321D2}" type="pres">
      <dgm:prSet presAssocID="{6FD8D3B1-CB97-4BEC-9889-5E97D568F7AB}" presName="node" presStyleLbl="node1" presStyleIdx="0" presStyleCnt="3">
        <dgm:presLayoutVars>
          <dgm:bulletEnabled val="1"/>
        </dgm:presLayoutVars>
      </dgm:prSet>
      <dgm:spPr/>
    </dgm:pt>
    <dgm:pt modelId="{8F5122BB-67EC-4D9A-87F1-4AEADE72FA99}" type="pres">
      <dgm:prSet presAssocID="{861D245E-923F-4C70-8B9D-049983C26286}" presName="sibTrans" presStyleLbl="sibTrans2D1" presStyleIdx="0" presStyleCnt="2"/>
      <dgm:spPr/>
    </dgm:pt>
    <dgm:pt modelId="{AC0C1931-9B89-40A9-AD6F-406B1EEEA061}" type="pres">
      <dgm:prSet presAssocID="{861D245E-923F-4C70-8B9D-049983C26286}" presName="connectorText" presStyleLbl="sibTrans2D1" presStyleIdx="0" presStyleCnt="2"/>
      <dgm:spPr/>
    </dgm:pt>
    <dgm:pt modelId="{6DA9D93A-597F-49C9-95C5-80CC45FB96FB}" type="pres">
      <dgm:prSet presAssocID="{206B74A7-9262-47EA-8930-494A5AEC4F68}" presName="node" presStyleLbl="node1" presStyleIdx="1" presStyleCnt="3">
        <dgm:presLayoutVars>
          <dgm:bulletEnabled val="1"/>
        </dgm:presLayoutVars>
      </dgm:prSet>
      <dgm:spPr/>
    </dgm:pt>
    <dgm:pt modelId="{91DC14AB-C857-4161-9857-93DF892AA235}" type="pres">
      <dgm:prSet presAssocID="{5514F0A2-ED00-4B07-9EDF-B49835F0877C}" presName="sibTrans" presStyleLbl="sibTrans2D1" presStyleIdx="1" presStyleCnt="2"/>
      <dgm:spPr/>
    </dgm:pt>
    <dgm:pt modelId="{2FA051B9-61EE-4DBE-A6B3-4FE5199AA6A0}" type="pres">
      <dgm:prSet presAssocID="{5514F0A2-ED00-4B07-9EDF-B49835F0877C}" presName="connectorText" presStyleLbl="sibTrans2D1" presStyleIdx="1" presStyleCnt="2"/>
      <dgm:spPr/>
    </dgm:pt>
    <dgm:pt modelId="{BC1E7EA3-375A-447E-B201-33AD19AE5F1F}" type="pres">
      <dgm:prSet presAssocID="{F330A4F7-B141-4079-BAAF-EFE72DD3CFC6}" presName="node" presStyleLbl="node1" presStyleIdx="2" presStyleCnt="3">
        <dgm:presLayoutVars>
          <dgm:bulletEnabled val="1"/>
        </dgm:presLayoutVars>
      </dgm:prSet>
      <dgm:spPr/>
    </dgm:pt>
  </dgm:ptLst>
  <dgm:cxnLst>
    <dgm:cxn modelId="{58837D18-8ED9-4E7B-85C5-4E674A8E5D12}" type="presOf" srcId="{F330A4F7-B141-4079-BAAF-EFE72DD3CFC6}" destId="{BC1E7EA3-375A-447E-B201-33AD19AE5F1F}" srcOrd="0" destOrd="0" presId="urn:microsoft.com/office/officeart/2005/8/layout/process1"/>
    <dgm:cxn modelId="{F5D6EF24-C398-47EA-A8FD-E74AC661ED06}" type="presOf" srcId="{BCBD3088-B774-45C1-A460-18D2BEDAF6F6}" destId="{5AB80505-4E0B-4F5A-B790-E42C7AB80655}" srcOrd="0" destOrd="0" presId="urn:microsoft.com/office/officeart/2005/8/layout/process1"/>
    <dgm:cxn modelId="{9C2F5675-995A-48F5-829F-90D26107B7ED}" type="presOf" srcId="{861D245E-923F-4C70-8B9D-049983C26286}" destId="{AC0C1931-9B89-40A9-AD6F-406B1EEEA061}" srcOrd="1" destOrd="0" presId="urn:microsoft.com/office/officeart/2005/8/layout/process1"/>
    <dgm:cxn modelId="{5D262595-28BD-42CE-9212-566EAA51BAAD}" type="presOf" srcId="{5514F0A2-ED00-4B07-9EDF-B49835F0877C}" destId="{2FA051B9-61EE-4DBE-A6B3-4FE5199AA6A0}" srcOrd="1" destOrd="0" presId="urn:microsoft.com/office/officeart/2005/8/layout/process1"/>
    <dgm:cxn modelId="{BCA7C2A9-2DFC-443A-B547-F4F18B26E361}" type="presOf" srcId="{5514F0A2-ED00-4B07-9EDF-B49835F0877C}" destId="{91DC14AB-C857-4161-9857-93DF892AA235}" srcOrd="0" destOrd="0" presId="urn:microsoft.com/office/officeart/2005/8/layout/process1"/>
    <dgm:cxn modelId="{4C8D69BC-A595-4999-BEF4-EBE1B22C242A}" type="presOf" srcId="{861D245E-923F-4C70-8B9D-049983C26286}" destId="{8F5122BB-67EC-4D9A-87F1-4AEADE72FA99}" srcOrd="0" destOrd="0" presId="urn:microsoft.com/office/officeart/2005/8/layout/process1"/>
    <dgm:cxn modelId="{6EE7F8CB-B8C8-42EC-946B-CC1C108989EF}" srcId="{BCBD3088-B774-45C1-A460-18D2BEDAF6F6}" destId="{F330A4F7-B141-4079-BAAF-EFE72DD3CFC6}" srcOrd="2" destOrd="0" parTransId="{1DB8F7D8-0C2B-4C1B-9688-C6120DCA279D}" sibTransId="{E7E99296-AD43-4CC2-8758-F8516090724B}"/>
    <dgm:cxn modelId="{DE32D3D3-C8D0-47C1-83D4-7101934025E1}" type="presOf" srcId="{6FD8D3B1-CB97-4BEC-9889-5E97D568F7AB}" destId="{FE8E604A-4C6F-466A-8796-F072749321D2}" srcOrd="0" destOrd="0" presId="urn:microsoft.com/office/officeart/2005/8/layout/process1"/>
    <dgm:cxn modelId="{25DE6CDD-E101-4472-9A46-A86CD10DFACE}" srcId="{BCBD3088-B774-45C1-A460-18D2BEDAF6F6}" destId="{206B74A7-9262-47EA-8930-494A5AEC4F68}" srcOrd="1" destOrd="0" parTransId="{0F4BD9E7-F8B5-4DAE-9244-5290F60B6B23}" sibTransId="{5514F0A2-ED00-4B07-9EDF-B49835F0877C}"/>
    <dgm:cxn modelId="{F2E6F4EB-B28B-4B28-BB7E-9DDEF8778AC8}" type="presOf" srcId="{206B74A7-9262-47EA-8930-494A5AEC4F68}" destId="{6DA9D93A-597F-49C9-95C5-80CC45FB96FB}" srcOrd="0" destOrd="0" presId="urn:microsoft.com/office/officeart/2005/8/layout/process1"/>
    <dgm:cxn modelId="{B25E25FA-05F3-4F85-89C1-55B20FCC2FFD}" srcId="{BCBD3088-B774-45C1-A460-18D2BEDAF6F6}" destId="{6FD8D3B1-CB97-4BEC-9889-5E97D568F7AB}" srcOrd="0" destOrd="0" parTransId="{127A5D15-5385-4F86-8BBD-556D40E9E501}" sibTransId="{861D245E-923F-4C70-8B9D-049983C26286}"/>
    <dgm:cxn modelId="{28189BFA-7835-4886-A5EB-7E3DBE397B50}" type="presParOf" srcId="{5AB80505-4E0B-4F5A-B790-E42C7AB80655}" destId="{FE8E604A-4C6F-466A-8796-F072749321D2}" srcOrd="0" destOrd="0" presId="urn:microsoft.com/office/officeart/2005/8/layout/process1"/>
    <dgm:cxn modelId="{859D338A-14B5-43B6-8ADE-43BAEF02E5FF}" type="presParOf" srcId="{5AB80505-4E0B-4F5A-B790-E42C7AB80655}" destId="{8F5122BB-67EC-4D9A-87F1-4AEADE72FA99}" srcOrd="1" destOrd="0" presId="urn:microsoft.com/office/officeart/2005/8/layout/process1"/>
    <dgm:cxn modelId="{BBCFFD31-9AC5-427E-B5D6-C17DA05E083F}" type="presParOf" srcId="{8F5122BB-67EC-4D9A-87F1-4AEADE72FA99}" destId="{AC0C1931-9B89-40A9-AD6F-406B1EEEA061}" srcOrd="0" destOrd="0" presId="urn:microsoft.com/office/officeart/2005/8/layout/process1"/>
    <dgm:cxn modelId="{F119EDE2-49A1-4579-97D3-4A3F46C86164}" type="presParOf" srcId="{5AB80505-4E0B-4F5A-B790-E42C7AB80655}" destId="{6DA9D93A-597F-49C9-95C5-80CC45FB96FB}" srcOrd="2" destOrd="0" presId="urn:microsoft.com/office/officeart/2005/8/layout/process1"/>
    <dgm:cxn modelId="{E92274DC-AA2D-48C6-818B-94A0679EAC92}" type="presParOf" srcId="{5AB80505-4E0B-4F5A-B790-E42C7AB80655}" destId="{91DC14AB-C857-4161-9857-93DF892AA235}" srcOrd="3" destOrd="0" presId="urn:microsoft.com/office/officeart/2005/8/layout/process1"/>
    <dgm:cxn modelId="{98C24CB7-AC6F-4C8F-A642-63F07612761E}" type="presParOf" srcId="{91DC14AB-C857-4161-9857-93DF892AA235}" destId="{2FA051B9-61EE-4DBE-A6B3-4FE5199AA6A0}" srcOrd="0" destOrd="0" presId="urn:microsoft.com/office/officeart/2005/8/layout/process1"/>
    <dgm:cxn modelId="{90750FD6-3391-4CF1-A11F-8054DDD971C8}" type="presParOf" srcId="{5AB80505-4E0B-4F5A-B790-E42C7AB80655}" destId="{BC1E7EA3-375A-447E-B201-33AD19AE5F1F}"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983E9-FBB5-49E5-AF80-3B63F2D6DD97}">
      <dsp:nvSpPr>
        <dsp:cNvPr id="0" name=""/>
        <dsp:cNvSpPr/>
      </dsp:nvSpPr>
      <dsp:spPr>
        <a:xfrm>
          <a:off x="0" y="151292"/>
          <a:ext cx="4505201" cy="11902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General Permits (GP)</a:t>
          </a:r>
        </a:p>
        <a:p>
          <a:pPr marL="0" lvl="0" indent="0" algn="ctr" defTabSz="1422400">
            <a:lnSpc>
              <a:spcPct val="90000"/>
            </a:lnSpc>
            <a:spcBef>
              <a:spcPct val="0"/>
            </a:spcBef>
            <a:spcAft>
              <a:spcPct val="35000"/>
            </a:spcAft>
            <a:buNone/>
          </a:pPr>
          <a:r>
            <a:rPr lang="en-US" sz="2400" i="1" kern="1200"/>
            <a:t>Authorize similar activity types</a:t>
          </a:r>
        </a:p>
      </dsp:txBody>
      <dsp:txXfrm>
        <a:off x="34861" y="186153"/>
        <a:ext cx="4435479" cy="1120517"/>
      </dsp:txXfrm>
    </dsp:sp>
    <dsp:sp modelId="{B84C6849-AE84-49B0-B9DC-DCC667895E00}">
      <dsp:nvSpPr>
        <dsp:cNvPr id="0" name=""/>
        <dsp:cNvSpPr/>
      </dsp:nvSpPr>
      <dsp:spPr>
        <a:xfrm>
          <a:off x="450520" y="1341531"/>
          <a:ext cx="683142" cy="772430"/>
        </a:xfrm>
        <a:custGeom>
          <a:avLst/>
          <a:gdLst/>
          <a:ahLst/>
          <a:cxnLst/>
          <a:rect l="0" t="0" r="0" b="0"/>
          <a:pathLst>
            <a:path>
              <a:moveTo>
                <a:pt x="0" y="0"/>
              </a:moveTo>
              <a:lnTo>
                <a:pt x="0" y="772430"/>
              </a:lnTo>
              <a:lnTo>
                <a:pt x="683142" y="77243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677E7-FA71-41C9-A2CE-C12CC294AB27}">
      <dsp:nvSpPr>
        <dsp:cNvPr id="0" name=""/>
        <dsp:cNvSpPr/>
      </dsp:nvSpPr>
      <dsp:spPr>
        <a:xfrm>
          <a:off x="1133662" y="1518842"/>
          <a:ext cx="5396338" cy="1190239"/>
        </a:xfrm>
        <a:prstGeom prst="roundRect">
          <a:avLst>
            <a:gd name="adj" fmla="val 10000"/>
          </a:avLst>
        </a:prstGeom>
        <a:solidFill>
          <a:schemeClr val="accent3">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u="sng" kern="1200"/>
            <a:t>Nationwide Permits (NWPs)</a:t>
          </a:r>
          <a:r>
            <a:rPr lang="en-US" sz="2000" u="none" kern="1200"/>
            <a:t> – Issued by regulation by Corps Headquarters</a:t>
          </a:r>
          <a:endParaRPr lang="en-US" sz="2000" u="sng" kern="1200"/>
        </a:p>
      </dsp:txBody>
      <dsp:txXfrm>
        <a:off x="1168523" y="1553703"/>
        <a:ext cx="5326616" cy="1120517"/>
      </dsp:txXfrm>
    </dsp:sp>
    <dsp:sp modelId="{C4813A2F-933D-44E6-A607-C2123C4C2978}">
      <dsp:nvSpPr>
        <dsp:cNvPr id="0" name=""/>
        <dsp:cNvSpPr/>
      </dsp:nvSpPr>
      <dsp:spPr>
        <a:xfrm>
          <a:off x="450520" y="1341531"/>
          <a:ext cx="683142" cy="2260229"/>
        </a:xfrm>
        <a:custGeom>
          <a:avLst/>
          <a:gdLst/>
          <a:ahLst/>
          <a:cxnLst/>
          <a:rect l="0" t="0" r="0" b="0"/>
          <a:pathLst>
            <a:path>
              <a:moveTo>
                <a:pt x="0" y="0"/>
              </a:moveTo>
              <a:lnTo>
                <a:pt x="0" y="2260229"/>
              </a:lnTo>
              <a:lnTo>
                <a:pt x="683142" y="22602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D316B-C2EB-4FF9-8508-DE37A1CA796E}">
      <dsp:nvSpPr>
        <dsp:cNvPr id="0" name=""/>
        <dsp:cNvSpPr/>
      </dsp:nvSpPr>
      <dsp:spPr>
        <a:xfrm>
          <a:off x="1133662" y="3006641"/>
          <a:ext cx="5455983" cy="1190239"/>
        </a:xfrm>
        <a:prstGeom prst="roundRect">
          <a:avLst>
            <a:gd name="adj" fmla="val 10000"/>
          </a:avLst>
        </a:prstGeom>
        <a:solidFill>
          <a:schemeClr val="accent3">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u="sng" kern="1200"/>
            <a:t>Regional General Permits (RGPs)</a:t>
          </a:r>
          <a:r>
            <a:rPr lang="en-US" sz="2000" u="none" kern="1200"/>
            <a:t> – Issued by a division or district engineer</a:t>
          </a:r>
          <a:endParaRPr lang="en-US" sz="2000" u="sng" kern="1200"/>
        </a:p>
      </dsp:txBody>
      <dsp:txXfrm>
        <a:off x="1168523" y="3041502"/>
        <a:ext cx="5386261" cy="1120517"/>
      </dsp:txXfrm>
    </dsp:sp>
    <dsp:sp modelId="{FFCF9097-734C-42DB-B937-F4DF2C7E069F}">
      <dsp:nvSpPr>
        <dsp:cNvPr id="0" name=""/>
        <dsp:cNvSpPr/>
      </dsp:nvSpPr>
      <dsp:spPr>
        <a:xfrm>
          <a:off x="450520" y="1341531"/>
          <a:ext cx="683142" cy="3718941"/>
        </a:xfrm>
        <a:custGeom>
          <a:avLst/>
          <a:gdLst/>
          <a:ahLst/>
          <a:cxnLst/>
          <a:rect l="0" t="0" r="0" b="0"/>
          <a:pathLst>
            <a:path>
              <a:moveTo>
                <a:pt x="0" y="0"/>
              </a:moveTo>
              <a:lnTo>
                <a:pt x="0" y="3718941"/>
              </a:lnTo>
              <a:lnTo>
                <a:pt x="683142" y="371894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462425-F940-4100-A741-88B6F9280D79}">
      <dsp:nvSpPr>
        <dsp:cNvPr id="0" name=""/>
        <dsp:cNvSpPr/>
      </dsp:nvSpPr>
      <dsp:spPr>
        <a:xfrm>
          <a:off x="1133662" y="4465353"/>
          <a:ext cx="5515191" cy="1190239"/>
        </a:xfrm>
        <a:prstGeom prst="roundRect">
          <a:avLst>
            <a:gd name="adj" fmla="val 10000"/>
          </a:avLst>
        </a:prstGeom>
        <a:solidFill>
          <a:schemeClr val="accent3">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u="sng" kern="1200"/>
            <a:t>Programmatic General Permits (PGPs)</a:t>
          </a:r>
          <a:r>
            <a:rPr lang="en-US" sz="2000" u="none" kern="1200"/>
            <a:t> – Issued by a division or district engineer and founded on existing state, local, or other Federal program</a:t>
          </a:r>
          <a:endParaRPr lang="en-US" sz="2000" u="sng" kern="1200"/>
        </a:p>
      </dsp:txBody>
      <dsp:txXfrm>
        <a:off x="1168523" y="4500214"/>
        <a:ext cx="5445469" cy="1120517"/>
      </dsp:txXfrm>
    </dsp:sp>
    <dsp:sp modelId="{BBE54D93-607B-4725-AF3C-19763D0F83B0}">
      <dsp:nvSpPr>
        <dsp:cNvPr id="0" name=""/>
        <dsp:cNvSpPr/>
      </dsp:nvSpPr>
      <dsp:spPr>
        <a:xfrm>
          <a:off x="6821345" y="171335"/>
          <a:ext cx="5026097" cy="136321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Individual Permits (IP)</a:t>
          </a:r>
        </a:p>
        <a:p>
          <a:pPr marL="0" lvl="0" indent="0" algn="ctr" defTabSz="1511300">
            <a:lnSpc>
              <a:spcPct val="90000"/>
            </a:lnSpc>
            <a:spcBef>
              <a:spcPct val="0"/>
            </a:spcBef>
            <a:spcAft>
              <a:spcPct val="35000"/>
            </a:spcAft>
            <a:buNone/>
          </a:pPr>
          <a:r>
            <a:rPr lang="en-US" sz="2400" i="1" u="none" kern="1200"/>
            <a:t>Authorize activities which don’t fit a GP</a:t>
          </a:r>
        </a:p>
      </dsp:txBody>
      <dsp:txXfrm>
        <a:off x="6861272" y="211262"/>
        <a:ext cx="4946243" cy="1283363"/>
      </dsp:txXfrm>
    </dsp:sp>
    <dsp:sp modelId="{38DFF103-5D3C-4022-BC34-47D628B87ED3}">
      <dsp:nvSpPr>
        <dsp:cNvPr id="0" name=""/>
        <dsp:cNvSpPr/>
      </dsp:nvSpPr>
      <dsp:spPr>
        <a:xfrm>
          <a:off x="7323955" y="1534553"/>
          <a:ext cx="793635" cy="822527"/>
        </a:xfrm>
        <a:custGeom>
          <a:avLst/>
          <a:gdLst/>
          <a:ahLst/>
          <a:cxnLst/>
          <a:rect l="0" t="0" r="0" b="0"/>
          <a:pathLst>
            <a:path>
              <a:moveTo>
                <a:pt x="0" y="0"/>
              </a:moveTo>
              <a:lnTo>
                <a:pt x="0" y="822527"/>
              </a:lnTo>
              <a:lnTo>
                <a:pt x="793635" y="82252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CE5FEA-0A72-4BD6-9AFA-5CEE71E39057}">
      <dsp:nvSpPr>
        <dsp:cNvPr id="0" name=""/>
        <dsp:cNvSpPr/>
      </dsp:nvSpPr>
      <dsp:spPr>
        <a:xfrm>
          <a:off x="8117590" y="1761960"/>
          <a:ext cx="1904383" cy="1190239"/>
        </a:xfrm>
        <a:prstGeom prst="roundRect">
          <a:avLst>
            <a:gd name="adj" fmla="val 10000"/>
          </a:avLst>
        </a:prstGeom>
        <a:solidFill>
          <a:schemeClr val="accent3">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Letters of Permission (LOP)</a:t>
          </a:r>
        </a:p>
      </dsp:txBody>
      <dsp:txXfrm>
        <a:off x="8152451" y="1796821"/>
        <a:ext cx="1834661" cy="1120517"/>
      </dsp:txXfrm>
    </dsp:sp>
    <dsp:sp modelId="{1F7B4696-D605-4EF2-8242-D48C77F3C224}">
      <dsp:nvSpPr>
        <dsp:cNvPr id="0" name=""/>
        <dsp:cNvSpPr/>
      </dsp:nvSpPr>
      <dsp:spPr>
        <a:xfrm>
          <a:off x="7323955" y="1534553"/>
          <a:ext cx="813669" cy="2400535"/>
        </a:xfrm>
        <a:custGeom>
          <a:avLst/>
          <a:gdLst/>
          <a:ahLst/>
          <a:cxnLst/>
          <a:rect l="0" t="0" r="0" b="0"/>
          <a:pathLst>
            <a:path>
              <a:moveTo>
                <a:pt x="0" y="0"/>
              </a:moveTo>
              <a:lnTo>
                <a:pt x="0" y="2400535"/>
              </a:lnTo>
              <a:lnTo>
                <a:pt x="813669" y="240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6BC6C-F324-4792-9181-6A41349002A8}">
      <dsp:nvSpPr>
        <dsp:cNvPr id="0" name=""/>
        <dsp:cNvSpPr/>
      </dsp:nvSpPr>
      <dsp:spPr>
        <a:xfrm>
          <a:off x="8137624" y="3339968"/>
          <a:ext cx="1904383" cy="1190239"/>
        </a:xfrm>
        <a:prstGeom prst="roundRect">
          <a:avLst>
            <a:gd name="adj" fmla="val 10000"/>
          </a:avLst>
        </a:prstGeom>
        <a:solidFill>
          <a:schemeClr val="accent3">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Standard Permits (SP)</a:t>
          </a:r>
        </a:p>
      </dsp:txBody>
      <dsp:txXfrm>
        <a:off x="8172485" y="3374829"/>
        <a:ext cx="1834661" cy="112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E604A-4C6F-466A-8796-F072749321D2}">
      <dsp:nvSpPr>
        <dsp:cNvPr id="0" name=""/>
        <dsp:cNvSpPr/>
      </dsp:nvSpPr>
      <dsp:spPr>
        <a:xfrm>
          <a:off x="10246" y="510991"/>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Discussions with New England States (401/CZM)</a:t>
          </a:r>
        </a:p>
      </dsp:txBody>
      <dsp:txXfrm>
        <a:off x="64067" y="564812"/>
        <a:ext cx="2955017" cy="1729953"/>
      </dsp:txXfrm>
    </dsp:sp>
    <dsp:sp modelId="{8F5122BB-67EC-4D9A-87F1-4AEADE72FA99}">
      <dsp:nvSpPr>
        <dsp:cNvPr id="0" name=""/>
        <dsp:cNvSpPr/>
      </dsp:nvSpPr>
      <dsp:spPr>
        <a:xfrm>
          <a:off x="3379172" y="1050019"/>
          <a:ext cx="649283" cy="759539"/>
        </a:xfrm>
        <a:prstGeom prst="rightArrow">
          <a:avLst>
            <a:gd name="adj1" fmla="val 60000"/>
            <a:gd name="adj2" fmla="val 50000"/>
          </a:avLst>
        </a:prstGeom>
        <a:solidFill>
          <a:schemeClr val="accent5">
            <a:lumMod val="20000"/>
            <a:lumOff val="8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379172" y="1201927"/>
        <a:ext cx="454498" cy="455723"/>
      </dsp:txXfrm>
    </dsp:sp>
    <dsp:sp modelId="{6DA9D93A-597F-49C9-95C5-80CC45FB96FB}">
      <dsp:nvSpPr>
        <dsp:cNvPr id="0" name=""/>
        <dsp:cNvSpPr/>
      </dsp:nvSpPr>
      <dsp:spPr>
        <a:xfrm>
          <a:off x="4297970" y="510991"/>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Develop draft Regional Conditions to the NWPs</a:t>
          </a:r>
        </a:p>
      </dsp:txBody>
      <dsp:txXfrm>
        <a:off x="4351791" y="564812"/>
        <a:ext cx="2955017" cy="1729953"/>
      </dsp:txXfrm>
    </dsp:sp>
    <dsp:sp modelId="{91DC14AB-C857-4161-9857-93DF892AA235}">
      <dsp:nvSpPr>
        <dsp:cNvPr id="0" name=""/>
        <dsp:cNvSpPr/>
      </dsp:nvSpPr>
      <dsp:spPr>
        <a:xfrm>
          <a:off x="7666895" y="1050019"/>
          <a:ext cx="649283" cy="759539"/>
        </a:xfrm>
        <a:prstGeom prst="rightArrow">
          <a:avLst>
            <a:gd name="adj1" fmla="val 60000"/>
            <a:gd name="adj2" fmla="val 50000"/>
          </a:avLst>
        </a:prstGeom>
        <a:solidFill>
          <a:schemeClr val="accent5">
            <a:lumMod val="20000"/>
            <a:lumOff val="8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666895" y="1201927"/>
        <a:ext cx="454498" cy="455723"/>
      </dsp:txXfrm>
    </dsp:sp>
    <dsp:sp modelId="{BC1E7EA3-375A-447E-B201-33AD19AE5F1F}">
      <dsp:nvSpPr>
        <dsp:cNvPr id="0" name=""/>
        <dsp:cNvSpPr/>
      </dsp:nvSpPr>
      <dsp:spPr>
        <a:xfrm>
          <a:off x="8585693" y="510991"/>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USACE HQ publishes proposed NWPs in Federal Register</a:t>
          </a:r>
        </a:p>
      </dsp:txBody>
      <dsp:txXfrm>
        <a:off x="8639514" y="564812"/>
        <a:ext cx="2955017" cy="1729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E604A-4C6F-466A-8796-F072749321D2}">
      <dsp:nvSpPr>
        <dsp:cNvPr id="0" name=""/>
        <dsp:cNvSpPr/>
      </dsp:nvSpPr>
      <dsp:spPr>
        <a:xfrm>
          <a:off x="10246" y="496444"/>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District publishes Public Notice proposing regional conditions</a:t>
          </a:r>
        </a:p>
      </dsp:txBody>
      <dsp:txXfrm>
        <a:off x="64067" y="550265"/>
        <a:ext cx="2955017" cy="1729953"/>
      </dsp:txXfrm>
    </dsp:sp>
    <dsp:sp modelId="{8F5122BB-67EC-4D9A-87F1-4AEADE72FA99}">
      <dsp:nvSpPr>
        <dsp:cNvPr id="0" name=""/>
        <dsp:cNvSpPr/>
      </dsp:nvSpPr>
      <dsp:spPr>
        <a:xfrm>
          <a:off x="3379172" y="1035472"/>
          <a:ext cx="649283" cy="759539"/>
        </a:xfrm>
        <a:prstGeom prst="rightArrow">
          <a:avLst>
            <a:gd name="adj1" fmla="val 60000"/>
            <a:gd name="adj2" fmla="val 50000"/>
          </a:avLst>
        </a:prstGeom>
        <a:solidFill>
          <a:schemeClr val="accent5">
            <a:lumMod val="20000"/>
            <a:lumOff val="8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379172" y="1187380"/>
        <a:ext cx="454498" cy="455723"/>
      </dsp:txXfrm>
    </dsp:sp>
    <dsp:sp modelId="{6DA9D93A-597F-49C9-95C5-80CC45FB96FB}">
      <dsp:nvSpPr>
        <dsp:cNvPr id="0" name=""/>
        <dsp:cNvSpPr/>
      </dsp:nvSpPr>
      <dsp:spPr>
        <a:xfrm>
          <a:off x="4297970" y="496444"/>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District completes review of NWP Regional Conditions</a:t>
          </a:r>
        </a:p>
      </dsp:txBody>
      <dsp:txXfrm>
        <a:off x="4351791" y="550265"/>
        <a:ext cx="2955017" cy="1729953"/>
      </dsp:txXfrm>
    </dsp:sp>
    <dsp:sp modelId="{91DC14AB-C857-4161-9857-93DF892AA235}">
      <dsp:nvSpPr>
        <dsp:cNvPr id="0" name=""/>
        <dsp:cNvSpPr/>
      </dsp:nvSpPr>
      <dsp:spPr>
        <a:xfrm>
          <a:off x="7666895" y="1035472"/>
          <a:ext cx="649283" cy="759539"/>
        </a:xfrm>
        <a:prstGeom prst="rightArrow">
          <a:avLst>
            <a:gd name="adj1" fmla="val 60000"/>
            <a:gd name="adj2" fmla="val 50000"/>
          </a:avLst>
        </a:prstGeom>
        <a:solidFill>
          <a:schemeClr val="accent5">
            <a:lumMod val="20000"/>
            <a:lumOff val="8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666895" y="1187380"/>
        <a:ext cx="454498" cy="455723"/>
      </dsp:txXfrm>
    </dsp:sp>
    <dsp:sp modelId="{BC1E7EA3-375A-447E-B201-33AD19AE5F1F}">
      <dsp:nvSpPr>
        <dsp:cNvPr id="0" name=""/>
        <dsp:cNvSpPr/>
      </dsp:nvSpPr>
      <dsp:spPr>
        <a:xfrm>
          <a:off x="8585693" y="496444"/>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District implements NWPs</a:t>
          </a:r>
        </a:p>
      </dsp:txBody>
      <dsp:txXfrm>
        <a:off x="8639514" y="550265"/>
        <a:ext cx="2955017" cy="17299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264B5EF-B93F-45A9-B05C-B857A09AAACD}" type="datetimeFigureOut">
              <a:rPr lang="en-US" smtClean="0"/>
              <a:t>7/22/2025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A5BD645-3B9A-4F39-AD51-DE0B3B0233CD}" type="slidenum">
              <a:rPr lang="en-US" smtClean="0"/>
              <a:t>‹#›</a:t>
            </a:fld>
            <a:endParaRPr lang="en-US"/>
          </a:p>
        </p:txBody>
      </p:sp>
    </p:spTree>
    <p:extLst>
      <p:ext uri="{BB962C8B-B14F-4D97-AF65-F5344CB8AC3E}">
        <p14:creationId xmlns:p14="http://schemas.microsoft.com/office/powerpoint/2010/main" val="32458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1</a:t>
            </a:fld>
            <a:endParaRPr lang="en-US">
              <a:solidFill>
                <a:prstClr val="black"/>
              </a:solidFill>
              <a:latin typeface="Aptos" panose="02110004020202020204"/>
            </a:endParaRPr>
          </a:p>
        </p:txBody>
      </p:sp>
    </p:spTree>
    <p:extLst>
      <p:ext uri="{BB962C8B-B14F-4D97-AF65-F5344CB8AC3E}">
        <p14:creationId xmlns:p14="http://schemas.microsoft.com/office/powerpoint/2010/main" val="324978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Apologies for this tiny text, but this is a list of the proposed 2026 Nationwide Permits. There is only one new Nationwide Permit proposed – the one in green: A, Activities to Improve Passage of Fish and Other Aquatic Organisms. If this proposed Nationwide Permit is issued, it will be given a number.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Nationwide Permits shown in red are ones we do not propose to implement in New England. Some activities authorized by these Nationwide Permits would be authorized by our Regional General Permits, and other activities we do not anticipate receiving preconstruction notifications for.</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10</a:t>
            </a:fld>
            <a:endParaRPr lang="en-US"/>
          </a:p>
        </p:txBody>
      </p:sp>
    </p:spTree>
    <p:extLst>
      <p:ext uri="{BB962C8B-B14F-4D97-AF65-F5344CB8AC3E}">
        <p14:creationId xmlns:p14="http://schemas.microsoft.com/office/powerpoint/2010/main" val="2363350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here is summary chart that our headquarters publishes with the Nationwide Permits. What’s on the screen here is just a portion of the first page, but the entire chart can be found on our headquarters’ website. This is a super helpful chart that allows you to get an understanding of each permit quickly. It’s especially helpful when you are trying to determine which Nationwide Permit may fit a project you have in mind. You can use it to narrow down the permits you want to look at, and then you can go to that specific permit and read in more detail exactly what it authorizes and all of its terms and conditions.</a:t>
            </a:r>
          </a:p>
          <a:p>
            <a:endParaRPr lang="en-US"/>
          </a:p>
          <a:p>
            <a:r>
              <a:rPr lang="en-US"/>
              <a:t>The chart also has a great column, “Proposed Changes.”  If you are already familiar with the Nationwide Permits and are curious about what’s being proposed to change, but don’t want to read the long Federal Register notice, this would be a good resource to consult.</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11</a:t>
            </a:fld>
            <a:endParaRPr lang="en-US"/>
          </a:p>
        </p:txBody>
      </p:sp>
    </p:spTree>
    <p:extLst>
      <p:ext uri="{BB962C8B-B14F-4D97-AF65-F5344CB8AC3E}">
        <p14:creationId xmlns:p14="http://schemas.microsoft.com/office/powerpoint/2010/main" val="264475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32 General Conditions that our headquarters issues to the Nationwide Permits. All activities which are authorized by a Nationwide Permit must comply with all applicable General Conditions.</a:t>
            </a:r>
          </a:p>
          <a:p>
            <a:endParaRPr lang="en-US"/>
          </a:p>
          <a:p>
            <a:r>
              <a:rPr lang="en-US"/>
              <a:t>General Condition 27 is in green, because that’s the conditions which explains that special conditions can be added to verifications as needed and that districts can add Regional Conditions to the Nationwide Permits.</a:t>
            </a:r>
          </a:p>
          <a:p>
            <a:endParaRPr lang="en-US"/>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12</a:t>
            </a:fld>
            <a:endParaRPr lang="en-US"/>
          </a:p>
        </p:txBody>
      </p:sp>
    </p:spTree>
    <p:extLst>
      <p:ext uri="{BB962C8B-B14F-4D97-AF65-F5344CB8AC3E}">
        <p14:creationId xmlns:p14="http://schemas.microsoft.com/office/powerpoint/2010/main" val="164567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England District issued a public notice on June 18th with our proposed Regional Conditions. We would love to receive your comments on them. The comment period is 45 days and ends on August 4.</a:t>
            </a:r>
          </a:p>
          <a:p>
            <a:endParaRPr lang="en-US"/>
          </a:p>
          <a:p>
            <a:r>
              <a:rPr lang="en-US"/>
              <a:t>Just a note here to say that if you submitted comments prior to July 3 to the email address in the public notice – if you copied and pasted the email address into your email “To” line, your comments didn’t reach us.  Although the email address was correct in the public notice, it was split between two lines which prevented it from being copied and pasted correctly.  The public notice has been edited so the address in on one line and copies and pastes correctly now.  So, if you submitted comments prior to July 3, please resend those.  </a:t>
            </a:r>
          </a:p>
        </p:txBody>
      </p:sp>
      <p:sp>
        <p:nvSpPr>
          <p:cNvPr id="4" name="Slide Number Placeholder 3"/>
          <p:cNvSpPr>
            <a:spLocks noGrp="1"/>
          </p:cNvSpPr>
          <p:nvPr>
            <p:ph type="sldNum" sz="quarter" idx="5"/>
          </p:nvPr>
        </p:nvSpPr>
        <p:spPr/>
        <p:txBody>
          <a:bodyPr/>
          <a:lstStyle/>
          <a:p>
            <a:fld id="{3A5BD645-3B9A-4F39-AD51-DE0B3B0233CD}" type="slidenum">
              <a:rPr lang="en-US" smtClean="0"/>
              <a:t>13</a:t>
            </a:fld>
            <a:endParaRPr lang="en-US"/>
          </a:p>
        </p:txBody>
      </p:sp>
    </p:spTree>
    <p:extLst>
      <p:ext uri="{BB962C8B-B14F-4D97-AF65-F5344CB8AC3E}">
        <p14:creationId xmlns:p14="http://schemas.microsoft.com/office/powerpoint/2010/main" val="18707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are reviewing our proposed Regional Conditions, we’d like you to keep in mind what our goals with those conditions are. When we drafted our proposed Regional Conditions, we started with the states’ Regional General Permits and compared the conditions within those to the General Conditions of the current Nationwide Permits.</a:t>
            </a:r>
          </a:p>
          <a:p>
            <a:endParaRPr lang="en-US"/>
          </a:p>
          <a:p>
            <a:r>
              <a:rPr lang="en-US"/>
              <a:t>These were our main goals. </a:t>
            </a:r>
            <a:r>
              <a:rPr lang="en-US" i="1"/>
              <a:t>List goals on slide</a:t>
            </a:r>
            <a:r>
              <a:rPr lang="en-US" i="0"/>
              <a:t> </a:t>
            </a:r>
            <a:endParaRPr lang="en-US"/>
          </a:p>
          <a:p>
            <a:endParaRPr lang="en-US"/>
          </a:p>
          <a:p>
            <a:r>
              <a:rPr lang="en-US"/>
              <a:t>As you review our proposed Regional Conditions, if you find that it looks like we left a condition out, it may be that a similar condition already exists in the Nationwide Permit General Conditions. In these cases, our plan is to provide specificity on how to comply with that General Condition in New England through a note to that General Condition. </a:t>
            </a:r>
          </a:p>
        </p:txBody>
      </p:sp>
      <p:sp>
        <p:nvSpPr>
          <p:cNvPr id="4" name="Slide Number Placeholder 3"/>
          <p:cNvSpPr>
            <a:spLocks noGrp="1"/>
          </p:cNvSpPr>
          <p:nvPr>
            <p:ph type="sldNum" sz="quarter" idx="5"/>
          </p:nvPr>
        </p:nvSpPr>
        <p:spPr/>
        <p:txBody>
          <a:bodyPr/>
          <a:lstStyle/>
          <a:p>
            <a:fld id="{3A5BD645-3B9A-4F39-AD51-DE0B3B0233CD}" type="slidenum">
              <a:rPr lang="en-US" smtClean="0"/>
              <a:t>14</a:t>
            </a:fld>
            <a:endParaRPr lang="en-US"/>
          </a:p>
        </p:txBody>
      </p:sp>
    </p:spTree>
    <p:extLst>
      <p:ext uri="{BB962C8B-B14F-4D97-AF65-F5344CB8AC3E}">
        <p14:creationId xmlns:p14="http://schemas.microsoft.com/office/powerpoint/2010/main" val="263295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example: This is General Condition 12 of the Nationwide Permits. Once we implement the Nationwide Permits, we’d published on our website the General Conditions with notes as needed, like this, that specify how compliance with the condition may be achieved. So, although we aren’t proposing to include a Regional Condition about soil erosion and sediment controls, such actions are still required, and additional specificity will still be given.</a:t>
            </a:r>
          </a:p>
        </p:txBody>
      </p:sp>
      <p:sp>
        <p:nvSpPr>
          <p:cNvPr id="4" name="Slide Number Placeholder 3"/>
          <p:cNvSpPr>
            <a:spLocks noGrp="1"/>
          </p:cNvSpPr>
          <p:nvPr>
            <p:ph type="sldNum" sz="quarter" idx="5"/>
          </p:nvPr>
        </p:nvSpPr>
        <p:spPr/>
        <p:txBody>
          <a:bodyPr/>
          <a:lstStyle/>
          <a:p>
            <a:fld id="{3A5BD645-3B9A-4F39-AD51-DE0B3B0233CD}" type="slidenum">
              <a:rPr lang="en-US" smtClean="0"/>
              <a:t>15</a:t>
            </a:fld>
            <a:endParaRPr lang="en-US"/>
          </a:p>
        </p:txBody>
      </p:sp>
    </p:spTree>
    <p:extLst>
      <p:ext uri="{BB962C8B-B14F-4D97-AF65-F5344CB8AC3E}">
        <p14:creationId xmlns:p14="http://schemas.microsoft.com/office/powerpoint/2010/main" val="1126627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shifting gears a little bit to the Clean Water Act Section 401 Water Quality Certifications.</a:t>
            </a:r>
          </a:p>
          <a:p>
            <a:endParaRPr lang="en-US"/>
          </a:p>
          <a:p>
            <a:r>
              <a:rPr lang="en-US"/>
              <a:t>In order for the Corps to issue a permit for the discharge of fill or dredged material, the project must first be reviewed by the appropriate certifying authority under Section 401 for the potential issuance of a Water Quality Certification.  The Nationwide Permits are no different.  Our district has requested Water Quality Certification for the Nationwide Permits from all of the certifying authorities in New England – that is from the states and the Environmental Protection Agency.</a:t>
            </a:r>
          </a:p>
          <a:p>
            <a:endParaRPr lang="en-US"/>
          </a:p>
          <a:p>
            <a:r>
              <a:rPr lang="en-US"/>
              <a:t>There are four potential outcomes of the review of the Nationwide Permits under Section 401:</a:t>
            </a:r>
          </a:p>
          <a:p>
            <a:endParaRPr lang="en-US"/>
          </a:p>
          <a:p>
            <a:r>
              <a:rPr lang="en-US"/>
              <a:t>First, the certifying authorities may waive Water Quality Certification for some or all the Nationwide Permits.  In this case, those Nationwide Permits for which Water Quality Certification is waived can authorize projects without further Section 401 review.</a:t>
            </a:r>
          </a:p>
          <a:p>
            <a:endParaRPr lang="en-US"/>
          </a:p>
          <a:p>
            <a:r>
              <a:rPr lang="en-US"/>
              <a:t>Second, the certifying authorities may issue Water Quality Certification for some or all of the Nationwide Permits WITHOUT conditions. In this case, those Nationwide Permits for which Water Quality Certification has been issued can authorize projects without further Section 401 review.</a:t>
            </a:r>
          </a:p>
          <a:p>
            <a:endParaRPr lang="en-US"/>
          </a:p>
          <a:p>
            <a:r>
              <a:rPr lang="en-US"/>
              <a:t>Third, the certifying authorities may issue Water Quality Certification for some or all of the Nationwide Permits WITH conditions. In this case, those Nationwide Permits for which Water Quality Certification has been issued with conditions can authorize projects without further Section 401 review, but the permittee MUST follow all applicable Water Quality Certification conditions.</a:t>
            </a:r>
          </a:p>
          <a:p>
            <a:endParaRPr lang="en-US"/>
          </a:p>
          <a:p>
            <a:r>
              <a:rPr lang="en-US"/>
              <a:t>And lastly, the certifying authorities may deny Water Quality Certification for some or all of the Nationwide Permits. In this case, those Nationwide Permits for which Water Quality Certification is denied cannot authorize projects until the individual applicant obtains a project-specific, individual Water Quality Certification for their project.  To be clear, the Corps can still utilize the Nationwide Permit, but the applicant won’t be authorized to do the work until that project-specific, individual Water Quality Certification is obtained.</a:t>
            </a:r>
          </a:p>
        </p:txBody>
      </p:sp>
      <p:sp>
        <p:nvSpPr>
          <p:cNvPr id="4" name="Slide Number Placeholder 3"/>
          <p:cNvSpPr>
            <a:spLocks noGrp="1"/>
          </p:cNvSpPr>
          <p:nvPr>
            <p:ph type="sldNum" sz="quarter" idx="5"/>
          </p:nvPr>
        </p:nvSpPr>
        <p:spPr/>
        <p:txBody>
          <a:bodyPr/>
          <a:lstStyle/>
          <a:p>
            <a:fld id="{3A5BD645-3B9A-4F39-AD51-DE0B3B0233CD}" type="slidenum">
              <a:rPr lang="en-US" smtClean="0"/>
              <a:t>16</a:t>
            </a:fld>
            <a:endParaRPr lang="en-US"/>
          </a:p>
        </p:txBody>
      </p:sp>
    </p:spTree>
    <p:extLst>
      <p:ext uri="{BB962C8B-B14F-4D97-AF65-F5344CB8AC3E}">
        <p14:creationId xmlns:p14="http://schemas.microsoft.com/office/powerpoint/2010/main" val="254370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 to the Clean Water Act Section 401, in order for the Corps to issue a permit for projects located within a state’s Coastal Zone, the project must first be reviewed by the appropriate state office for consistency with that state’s Coastal Zone Management Program. The Nationwide Permits are no different.  Our district has requested concurrence with our consistency determination for the Nationwide Permits from all Coastal Zone Management Programs in New England.</a:t>
            </a:r>
          </a:p>
          <a:p>
            <a:endParaRPr lang="en-US"/>
          </a:p>
          <a:p>
            <a:r>
              <a:rPr lang="en-US"/>
              <a:t>There are three potential outcomes of the review of the Nationwide Permits under the CZMA:</a:t>
            </a:r>
          </a:p>
          <a:p>
            <a:endParaRPr lang="en-US"/>
          </a:p>
          <a:p>
            <a:r>
              <a:rPr lang="en-US"/>
              <a:t>First, the state may concur with our consistency determination for some or all the Nationwide Permits.  In this case, those Nationwide Permits which were concurred upon can authorize projects without further CZMA review.</a:t>
            </a:r>
          </a:p>
          <a:p>
            <a:endParaRPr lang="en-US"/>
          </a:p>
          <a:p>
            <a:pPr defTabSz="933237">
              <a:defRPr/>
            </a:pPr>
            <a:r>
              <a:rPr lang="en-US"/>
              <a:t>Second, the state may concur with our consistency determination for some or all of the Nationwide Permits WITH conditions. In this case, those Nationwide Permits which were conditionally concurred upon can authorize projects without further CZMA review, but the permittee MUST follow all applicable Coastal Zone Management Program conditions.</a:t>
            </a:r>
          </a:p>
          <a:p>
            <a:endParaRPr lang="en-US"/>
          </a:p>
          <a:p>
            <a:r>
              <a:rPr lang="en-US"/>
              <a:t>And lastly, the state may disagree or object with our consistency determination for some or all of the Nationwide Permits. In this case, those Nationwide Permits which were not concurred upon cannot authorize projects until the individual applicant obtains a project-specific, Coastal Zone Management Program consistency determination concurrence for their project.  To be clear, the Corps can still utilize the Nationwide Permit, but the applicant won’t be authorized to do the work until that project-specific, individual Coastal Zone Management Program consistency determination concurrence is obtained.</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17</a:t>
            </a:fld>
            <a:endParaRPr lang="en-US"/>
          </a:p>
        </p:txBody>
      </p:sp>
    </p:spTree>
    <p:extLst>
      <p:ext uri="{BB962C8B-B14F-4D97-AF65-F5344CB8AC3E}">
        <p14:creationId xmlns:p14="http://schemas.microsoft.com/office/powerpoint/2010/main" val="100403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any activity authorized by a Nationwide Permit must: </a:t>
            </a:r>
          </a:p>
          <a:p>
            <a:r>
              <a:rPr lang="en-US"/>
              <a:t>Fit the terms of the permit itself,</a:t>
            </a:r>
          </a:p>
          <a:p>
            <a:r>
              <a:rPr lang="en-US"/>
              <a:t>Follow all appliable General Conditions, Regional Conditions, Special Conditions, Water Quality Certification Conditions, be consistent with the state’s Coastal Zone Management Program and follow any conditions of concurrence.</a:t>
            </a:r>
          </a:p>
          <a:p>
            <a:r>
              <a:rPr lang="en-US"/>
              <a:t>The Nationwide Permits function just like our Regional General Permits, in this respect.</a:t>
            </a:r>
          </a:p>
          <a:p>
            <a:r>
              <a:rPr lang="en-US"/>
              <a:t>And, of course, authorization of activities under a Nationwide Permit doesn’t obviate the need for applicants/permittees to obtain other necessary authorizations.</a:t>
            </a:r>
          </a:p>
        </p:txBody>
      </p:sp>
      <p:sp>
        <p:nvSpPr>
          <p:cNvPr id="4" name="Slide Number Placeholder 3"/>
          <p:cNvSpPr>
            <a:spLocks noGrp="1"/>
          </p:cNvSpPr>
          <p:nvPr>
            <p:ph type="sldNum" sz="quarter" idx="5"/>
          </p:nvPr>
        </p:nvSpPr>
        <p:spPr/>
        <p:txBody>
          <a:bodyPr/>
          <a:lstStyle/>
          <a:p>
            <a:fld id="{3A5BD645-3B9A-4F39-AD51-DE0B3B0233CD}" type="slidenum">
              <a:rPr lang="en-US" smtClean="0"/>
              <a:t>18</a:t>
            </a:fld>
            <a:endParaRPr lang="en-US"/>
          </a:p>
        </p:txBody>
      </p:sp>
    </p:spTree>
    <p:extLst>
      <p:ext uri="{BB962C8B-B14F-4D97-AF65-F5344CB8AC3E}">
        <p14:creationId xmlns:p14="http://schemas.microsoft.com/office/powerpoint/2010/main" val="288086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Nationwide Permits don’t cover all of the activities our current Regional General Permits cover, or it may be the case that certain Regional General Permits are more efficient than the Nationwide Permits, so not all Regional General Permits will be replaced.  After the Nationwide Permits go into effect, we will publish which Regional General Permits remain available for use. It’s important to note that permittees that have received a verification under their state’s Regional General Permits will not have to obtain a new Nationwide Permit verification. Verifications of the Regional General Permits remain valid until expiration or one year after expiration if the project has commenced or is under contract to commence.  </a:t>
            </a:r>
          </a:p>
          <a:p>
            <a:endParaRPr lang="en-US"/>
          </a:p>
          <a:p>
            <a:r>
              <a:rPr lang="en-US"/>
              <a:t>Then, as the Regional General Permits which remain available for use approach their expiration date, we will evaluate those for potential reissuance.  Depending on use, we may allow a Regional General Permit to sunset. Or we may reissue it for just the state or maybe we’ll determine it’s a valuable permit for all of New England and reissue it New England-wide.</a:t>
            </a:r>
          </a:p>
        </p:txBody>
      </p:sp>
      <p:sp>
        <p:nvSpPr>
          <p:cNvPr id="4" name="Slide Number Placeholder 3"/>
          <p:cNvSpPr>
            <a:spLocks noGrp="1"/>
          </p:cNvSpPr>
          <p:nvPr>
            <p:ph type="sldNum" sz="quarter" idx="5"/>
          </p:nvPr>
        </p:nvSpPr>
        <p:spPr/>
        <p:txBody>
          <a:bodyPr/>
          <a:lstStyle/>
          <a:p>
            <a:fld id="{3A5BD645-3B9A-4F39-AD51-DE0B3B0233CD}" type="slidenum">
              <a:rPr lang="en-US" smtClean="0"/>
              <a:t>19</a:t>
            </a:fld>
            <a:endParaRPr lang="en-US"/>
          </a:p>
        </p:txBody>
      </p:sp>
    </p:spTree>
    <p:extLst>
      <p:ext uri="{BB962C8B-B14F-4D97-AF65-F5344CB8AC3E}">
        <p14:creationId xmlns:p14="http://schemas.microsoft.com/office/powerpoint/2010/main" val="38011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311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already identified three Regional General Permits that are useful New England-wide, and we are in the process of developing these.</a:t>
            </a:r>
          </a:p>
          <a:p>
            <a:endParaRPr lang="en-US"/>
          </a:p>
          <a:p>
            <a:r>
              <a:rPr lang="en-US"/>
              <a:t>These three Regional General Permits would allow for efficient coverage of many common activities proposed throughout New England.</a:t>
            </a:r>
          </a:p>
        </p:txBody>
      </p:sp>
      <p:sp>
        <p:nvSpPr>
          <p:cNvPr id="4" name="Slide Number Placeholder 3"/>
          <p:cNvSpPr>
            <a:spLocks noGrp="1"/>
          </p:cNvSpPr>
          <p:nvPr>
            <p:ph type="sldNum" sz="quarter" idx="5"/>
          </p:nvPr>
        </p:nvSpPr>
        <p:spPr/>
        <p:txBody>
          <a:bodyPr/>
          <a:lstStyle/>
          <a:p>
            <a:fld id="{3A5BD645-3B9A-4F39-AD51-DE0B3B0233CD}" type="slidenum">
              <a:rPr lang="en-US" smtClean="0"/>
              <a:t>20</a:t>
            </a:fld>
            <a:endParaRPr lang="en-US"/>
          </a:p>
        </p:txBody>
      </p:sp>
    </p:spTree>
    <p:extLst>
      <p:ext uri="{BB962C8B-B14F-4D97-AF65-F5344CB8AC3E}">
        <p14:creationId xmlns:p14="http://schemas.microsoft.com/office/powerpoint/2010/main" val="425593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98EA6-50A8-8CDF-6409-1AB7B5727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B2F68-D16F-5B9C-0083-D76561689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6A030-E1EB-8BB6-9399-04FA219184DD}"/>
              </a:ext>
            </a:extLst>
          </p:cNvPr>
          <p:cNvSpPr>
            <a:spLocks noGrp="1"/>
          </p:cNvSpPr>
          <p:nvPr>
            <p:ph type="body" idx="1"/>
          </p:nvPr>
        </p:nvSpPr>
        <p:spPr/>
        <p:txBody>
          <a:bodyPr/>
          <a:lstStyle/>
          <a:p>
            <a:r>
              <a:rPr lang="en-US"/>
              <a:t>One of the over-arching differences between the Nationwide Permits and our Regional General Permits has to do with preconstruction notification.  </a:t>
            </a:r>
          </a:p>
          <a:p>
            <a:endParaRPr lang="en-US"/>
          </a:p>
          <a:p>
            <a:r>
              <a:rPr lang="en-US"/>
              <a:t>Our Regional General Permits have two categories: Self-Verification or SV and Preconstruction Notification or PCN. The way it works for most state Regional General Permits, if your project qualifies for self-verification, the applicant completes a “Self-Verification Notification Form,” sends it to us, we look it over, and say, “Yes, this qualifies for self-verification,” or “No, this doesn’t qualify, you need to submit a preconstruction notification.” </a:t>
            </a:r>
          </a:p>
          <a:p>
            <a:endParaRPr lang="en-US"/>
          </a:p>
          <a:p>
            <a:r>
              <a:rPr lang="en-US"/>
              <a:t>This process doesn’t exist under the Nationwide Permits.  Instead, the Nationwide Permits have the two categories: “Non-PCN,” which we also call “non-notifying” or “non-reporting,” and PCN. Each Nationwide Permit states when a preconstruction notification is required. If it doesn’t explicitly state when a preconstruction notification is required, that means that Nationwide Permit is “non-notifying,” meaning applicants do not need to submit any type of paperwork to the Corps.</a:t>
            </a:r>
          </a:p>
          <a:p>
            <a:endParaRPr lang="en-US"/>
          </a:p>
          <a:p>
            <a:r>
              <a:rPr lang="en-US"/>
              <a:t>Now, there are some caveats to Nationwide Permits that are “non-notifying.”  There are some General Conditions which can trigger a PCN, and the District has proposed some Regional Conditions which would also trigger a PCN.  If the Nationwide Permit an applicant is considering doesn’t require notification, they still need to look at all General and Regional Conditions to ensure none of those which trigger a PCN would apply to their project.</a:t>
            </a:r>
          </a:p>
          <a:p>
            <a:endParaRPr lang="en-US"/>
          </a:p>
          <a:p>
            <a:r>
              <a:rPr lang="en-US"/>
              <a:t>Currently, it is the responsibility of the applicant to determine if their project fits a non-notifying Nationwide Permit, although we at the Corps are more than happy to guide applicants through that. But, we are very excited to say that at a national level, the Corps is working on tools to assist applicants in making that determination.  We’ll get into that more a little bit later in this presentation.</a:t>
            </a:r>
          </a:p>
          <a:p>
            <a:endParaRPr lang="en-US"/>
          </a:p>
          <a:p>
            <a:r>
              <a:rPr lang="en-US"/>
              <a:t>The benefit of not requiring notification for certain project types that typically have very minor impacts is efficiency.  Applicants don’t need to apply, then work back and forth with their assigned project manager, and then wait for a verification letter.  They can go do their project because it is already authorized.  But they are still responsible for complying with all terms and applicable conditions (that’s General, Regional, WQC, and CZM conditions).</a:t>
            </a:r>
          </a:p>
          <a:p>
            <a:endParaRPr lang="en-US"/>
          </a:p>
          <a:p>
            <a:r>
              <a:rPr lang="en-US"/>
              <a:t>This efficiency is also something we’re looking at adopting as we reissue Regional General Permits, as well.</a:t>
            </a:r>
          </a:p>
          <a:p>
            <a:endParaRPr lang="en-US"/>
          </a:p>
          <a:p>
            <a:endParaRPr lang="en-US"/>
          </a:p>
          <a:p>
            <a:endParaRPr lang="en-US"/>
          </a:p>
          <a:p>
            <a:r>
              <a:rPr lang="en-US" i="1"/>
              <a:t>PDT member if they are willing to speak longer</a:t>
            </a:r>
          </a:p>
        </p:txBody>
      </p:sp>
      <p:sp>
        <p:nvSpPr>
          <p:cNvPr id="4" name="Slide Number Placeholder 3">
            <a:extLst>
              <a:ext uri="{FF2B5EF4-FFF2-40B4-BE49-F238E27FC236}">
                <a16:creationId xmlns:a16="http://schemas.microsoft.com/office/drawing/2014/main" id="{C0919D69-2E8D-EEB5-D4EA-D955BA77A4AA}"/>
              </a:ext>
            </a:extLst>
          </p:cNvPr>
          <p:cNvSpPr>
            <a:spLocks noGrp="1"/>
          </p:cNvSpPr>
          <p:nvPr>
            <p:ph type="sldNum" sz="quarter" idx="5"/>
          </p:nvPr>
        </p:nvSpPr>
        <p:spPr/>
        <p:txBody>
          <a:bodyPr/>
          <a:lstStyle/>
          <a:p>
            <a:fld id="{3A5BD645-3B9A-4F39-AD51-DE0B3B0233CD}" type="slidenum">
              <a:rPr lang="en-US" smtClean="0"/>
              <a:t>21</a:t>
            </a:fld>
            <a:endParaRPr lang="en-US"/>
          </a:p>
        </p:txBody>
      </p:sp>
    </p:spTree>
    <p:extLst>
      <p:ext uri="{BB962C8B-B14F-4D97-AF65-F5344CB8AC3E}">
        <p14:creationId xmlns:p14="http://schemas.microsoft.com/office/powerpoint/2010/main" val="274379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Let’s go through some examples of Nationwide Permits with different notification requirements.  This is Nationwide Permit 1, Aids to Navigation.  It’s a super-simple permit, one sentence long.  You’ll see that it doesn’t mention notification whatsoever.  This is a non-notifying Nationwide Permit.</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22</a:t>
            </a:fld>
            <a:endParaRPr lang="en-US">
              <a:solidFill>
                <a:prstClr val="black"/>
              </a:solidFill>
              <a:latin typeface="Aptos" panose="02110004020202020204"/>
            </a:endParaRPr>
          </a:p>
        </p:txBody>
      </p:sp>
    </p:spTree>
    <p:extLst>
      <p:ext uri="{BB962C8B-B14F-4D97-AF65-F5344CB8AC3E}">
        <p14:creationId xmlns:p14="http://schemas.microsoft.com/office/powerpoint/2010/main" val="276446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This is Nationwide Permit 29, Residential Developments.  A little bit more complicated of a permit than Nationwide Permit 1.  But you’ll see it has that “Notification” section at the end.  This is an example of a Nationwide Permit that requires notification for every single proposed activity.  There’s no possibility of using this Nationwide Permit without first obtaining a verification letter from the Corps.</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23</a:t>
            </a:fld>
            <a:endParaRPr lang="en-US">
              <a:solidFill>
                <a:prstClr val="black"/>
              </a:solidFill>
              <a:latin typeface="Aptos" panose="02110004020202020204"/>
            </a:endParaRPr>
          </a:p>
        </p:txBody>
      </p:sp>
    </p:spTree>
    <p:extLst>
      <p:ext uri="{BB962C8B-B14F-4D97-AF65-F5344CB8AC3E}">
        <p14:creationId xmlns:p14="http://schemas.microsoft.com/office/powerpoint/2010/main" val="147233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And lastly, this is Nationwide Permit 18, Minor Discharges.  Here you’ll see that the notification thresholds are a little bit more complicated than the other examples.  For this Nationwide Permit, notification is required if the volume of fill or excavation exceeds 10 cubic yards below the ordinary high water mark or high tide line, OR if the discharge of fill or dredged material would be within a special aquatic site.  So, if a project doesn’t meet or exceed either of those thresholds, notification isn’t required. But if either of those thresholds are met or exceeded, notification is required, and the project cannot be completed until the applicant receives a verification letter from the Corps.</a:t>
            </a:r>
          </a:p>
          <a:p>
            <a:endParaRPr lang="en-US" i="0"/>
          </a:p>
          <a:p>
            <a:r>
              <a:rPr lang="en-US" i="0"/>
              <a:t>Under this Nationwide Permit, specifically, if an applicant proposes to discharge less than 10 cubic yards of fill material below the high tide line or ordinary high water mark, and that area is not a special aquatic site, a preconstruction notification is not required. If they propose to discharge more than 10 cubic yards, up to the 25 cubic yards authorized by this Nationwide Permit, a preconstruction notification is required.</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24</a:t>
            </a:fld>
            <a:endParaRPr lang="en-US">
              <a:solidFill>
                <a:prstClr val="black"/>
              </a:solidFill>
              <a:latin typeface="Aptos" panose="02110004020202020204"/>
            </a:endParaRPr>
          </a:p>
        </p:txBody>
      </p:sp>
    </p:spTree>
    <p:extLst>
      <p:ext uri="{BB962C8B-B14F-4D97-AF65-F5344CB8AC3E}">
        <p14:creationId xmlns:p14="http://schemas.microsoft.com/office/powerpoint/2010/main" val="1805392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98EA6-50A8-8CDF-6409-1AB7B5727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B2F68-D16F-5B9C-0083-D76561689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6A030-E1EB-8BB6-9399-04FA219184DD}"/>
              </a:ext>
            </a:extLst>
          </p:cNvPr>
          <p:cNvSpPr>
            <a:spLocks noGrp="1"/>
          </p:cNvSpPr>
          <p:nvPr>
            <p:ph type="body" idx="1"/>
          </p:nvPr>
        </p:nvSpPr>
        <p:spPr/>
        <p:txBody>
          <a:bodyPr/>
          <a:lstStyle/>
          <a:p>
            <a:r>
              <a:rPr lang="en-US" i="0"/>
              <a:t>These are examples of conditions which trigger a PCN regardless of whether the Nationwide Permit is non-notifying.  So, for example, if an activity is proposed to occur within a Wild and Scenic River, a PCN is required.</a:t>
            </a:r>
          </a:p>
          <a:p>
            <a:endParaRPr lang="en-US" i="0"/>
          </a:p>
          <a:p>
            <a:r>
              <a:rPr lang="en-US" i="0"/>
              <a:t>And this is our proposed Regional Condition A, which triggers a PCN for specific aquatic resources at certain sizes of impacts.  </a:t>
            </a:r>
          </a:p>
          <a:p>
            <a:endParaRPr lang="en-US" i="0"/>
          </a:p>
          <a:p>
            <a:r>
              <a:rPr lang="en-US" i="0"/>
              <a:t>There are many more proposed Regional Conditions which would trigger a PCN, this one is just illustrative of the concept.</a:t>
            </a:r>
          </a:p>
        </p:txBody>
      </p:sp>
      <p:sp>
        <p:nvSpPr>
          <p:cNvPr id="4" name="Slide Number Placeholder 3">
            <a:extLst>
              <a:ext uri="{FF2B5EF4-FFF2-40B4-BE49-F238E27FC236}">
                <a16:creationId xmlns:a16="http://schemas.microsoft.com/office/drawing/2014/main" id="{C0919D69-2E8D-EEB5-D4EA-D955BA77A4AA}"/>
              </a:ext>
            </a:extLst>
          </p:cNvPr>
          <p:cNvSpPr>
            <a:spLocks noGrp="1"/>
          </p:cNvSpPr>
          <p:nvPr>
            <p:ph type="sldNum" sz="quarter" idx="5"/>
          </p:nvPr>
        </p:nvSpPr>
        <p:spPr/>
        <p:txBody>
          <a:bodyPr/>
          <a:lstStyle/>
          <a:p>
            <a:fld id="{3A5BD645-3B9A-4F39-AD51-DE0B3B0233CD}" type="slidenum">
              <a:rPr lang="en-US" smtClean="0"/>
              <a:t>25</a:t>
            </a:fld>
            <a:endParaRPr lang="en-US"/>
          </a:p>
        </p:txBody>
      </p:sp>
    </p:spTree>
    <p:extLst>
      <p:ext uri="{BB962C8B-B14F-4D97-AF65-F5344CB8AC3E}">
        <p14:creationId xmlns:p14="http://schemas.microsoft.com/office/powerpoint/2010/main" val="790172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00"/>
                </a:highlight>
              </a:rPr>
              <a:t>One important distinction about the Nationwide Permits is that they always require a preconstruction notification if the proposed activity involves a discharge of fill or dredged material into a special aquatic site.  Special aquatic sites are defined in our joint regulations with the EPA, the Section 404(b)(1) Guidelines, and are Sanctuaries and Refuges, Riffle and Pool Complexes, Mudflats, Coral Reefs, Vegetated Shallows, and, of course, wetlands.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2252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Okay, so the next overarching difference between the Nationwide Permits and the Regional General Permits are the impacts thresholds. Our Regional General Permits typically authorize up to one acre of </a:t>
            </a:r>
            <a:r>
              <a:rPr lang="en-US" i="1"/>
              <a:t>impacts</a:t>
            </a:r>
            <a:r>
              <a:rPr lang="en-US" i="0"/>
              <a:t> to waters</a:t>
            </a:r>
            <a:r>
              <a:rPr lang="en-US" i="1"/>
              <a:t>, </a:t>
            </a:r>
            <a:r>
              <a:rPr lang="en-US" i="0"/>
              <a:t>and</a:t>
            </a:r>
            <a:r>
              <a:rPr lang="en-US" i="1"/>
              <a:t> </a:t>
            </a:r>
            <a:r>
              <a:rPr lang="en-US" i="0"/>
              <a:t>this includes all permanent, temporary, and secondary impacts.  </a:t>
            </a:r>
            <a:endParaRPr lang="en-US"/>
          </a:p>
          <a:p>
            <a:endParaRPr lang="en-US"/>
          </a:p>
          <a:p>
            <a:r>
              <a:rPr lang="en-US"/>
              <a:t>The Nationwide Permits, on the other hand, typically only authorize up to half an acre of loss of waters.  The phrase “loss of waters” is defined in the Nationwide Permit program as part of the final rule when the Nationwide Permits are issued every five years. It is defined as: Waters of the U.S. that are permanently adversely affected by filling, flooding, excavation, or drainage because of the regulated activity. Waters of the United States that temporarily filled, flooded, excavated, or drained, but restored to pre-construction contours and elevations after construction, are not included in the measurement of loss of waters of the United States. </a:t>
            </a:r>
          </a:p>
          <a:p>
            <a:endParaRPr lang="en-US"/>
          </a:p>
          <a:p>
            <a:endParaRPr lang="en-US"/>
          </a:p>
          <a:p>
            <a:endParaRPr lang="en-US"/>
          </a:p>
          <a:p>
            <a:endParaRPr lang="en-US"/>
          </a:p>
          <a:p>
            <a:endParaRPr lang="en-US"/>
          </a:p>
          <a:p>
            <a:endParaRPr lang="en-US"/>
          </a:p>
          <a:p>
            <a:endParaRPr lang="en-US"/>
          </a:p>
          <a:p>
            <a:r>
              <a:rPr lang="en-US"/>
              <a:t>(do not read to audience) Full definition from Final NWP Rule:</a:t>
            </a:r>
          </a:p>
          <a:p>
            <a:r>
              <a:rPr lang="en-US" i="1"/>
              <a:t>Waters of the United States that are</a:t>
            </a:r>
          </a:p>
          <a:p>
            <a:r>
              <a:rPr lang="en-US" i="1"/>
              <a:t>permanently adversely affected by</a:t>
            </a:r>
          </a:p>
          <a:p>
            <a:r>
              <a:rPr lang="en-US" i="1"/>
              <a:t>filling, flooding, excavation, or drainage</a:t>
            </a:r>
          </a:p>
          <a:p>
            <a:r>
              <a:rPr lang="en-US" i="1"/>
              <a:t>because of the regulated activity. The</a:t>
            </a:r>
          </a:p>
          <a:p>
            <a:r>
              <a:rPr lang="en-US" i="1"/>
              <a:t>loss of stream bed includes the acres of</a:t>
            </a:r>
          </a:p>
          <a:p>
            <a:r>
              <a:rPr lang="en-US" i="1"/>
              <a:t>stream bed that are permanently</a:t>
            </a:r>
          </a:p>
          <a:p>
            <a:r>
              <a:rPr lang="en-US" i="1"/>
              <a:t>adversely affected by filling or</a:t>
            </a:r>
          </a:p>
          <a:p>
            <a:r>
              <a:rPr lang="en-US" i="1"/>
              <a:t>excavation because of the regulated</a:t>
            </a:r>
          </a:p>
          <a:p>
            <a:r>
              <a:rPr lang="en-US" i="1"/>
              <a:t>activity. Permanent adverse effects</a:t>
            </a:r>
          </a:p>
          <a:p>
            <a:r>
              <a:rPr lang="en-US" i="1"/>
              <a:t>include permanent discharges of</a:t>
            </a:r>
          </a:p>
          <a:p>
            <a:r>
              <a:rPr lang="en-US" i="1"/>
              <a:t>dredged or fill material that change an</a:t>
            </a:r>
          </a:p>
          <a:p>
            <a:r>
              <a:rPr lang="en-US" i="1"/>
              <a:t>aquatic area to dry land, increase the</a:t>
            </a:r>
          </a:p>
          <a:p>
            <a:r>
              <a:rPr lang="en-US" i="1"/>
              <a:t>bottom elevation of a waterbody, or</a:t>
            </a:r>
          </a:p>
          <a:p>
            <a:r>
              <a:rPr lang="en-US" i="1"/>
              <a:t>change the use of a waterbody. The</a:t>
            </a:r>
          </a:p>
          <a:p>
            <a:r>
              <a:rPr lang="en-US" i="1"/>
              <a:t>acreage of loss of waters of the United</a:t>
            </a:r>
          </a:p>
          <a:p>
            <a:r>
              <a:rPr lang="en-US" i="1"/>
              <a:t>States is a threshold measurement of the</a:t>
            </a:r>
          </a:p>
          <a:p>
            <a:r>
              <a:rPr lang="en-US" i="1"/>
              <a:t>impact to jurisdictional waters or</a:t>
            </a:r>
          </a:p>
          <a:p>
            <a:r>
              <a:rPr lang="en-US" i="1"/>
              <a:t>wetlands for determining whether a</a:t>
            </a:r>
          </a:p>
          <a:p>
            <a:r>
              <a:rPr lang="en-US" i="1"/>
              <a:t>project may qualify for an NWP; it is not</a:t>
            </a:r>
          </a:p>
          <a:p>
            <a:r>
              <a:rPr lang="en-US" i="1"/>
              <a:t>a net threshold that is calculated after</a:t>
            </a:r>
          </a:p>
          <a:p>
            <a:r>
              <a:rPr lang="en-US" i="1"/>
              <a:t>considering compensatory mitigation</a:t>
            </a:r>
          </a:p>
          <a:p>
            <a:r>
              <a:rPr lang="en-US" i="1"/>
              <a:t>that may be used to offset losses of</a:t>
            </a:r>
          </a:p>
          <a:p>
            <a:r>
              <a:rPr lang="en-US" i="1"/>
              <a:t>aquatic functions and services. Waters</a:t>
            </a:r>
          </a:p>
          <a:p>
            <a:r>
              <a:rPr lang="en-US" i="1"/>
              <a:t>of the United States temporarily filled,</a:t>
            </a:r>
          </a:p>
          <a:p>
            <a:r>
              <a:rPr lang="en-US" i="1"/>
              <a:t>flooded, excavated, or drained, but</a:t>
            </a:r>
          </a:p>
          <a:p>
            <a:r>
              <a:rPr lang="en-US" i="1"/>
              <a:t>restored to pre-construction contours</a:t>
            </a:r>
          </a:p>
          <a:p>
            <a:r>
              <a:rPr lang="en-US" i="1"/>
              <a:t>and elevations after construction, are</a:t>
            </a:r>
          </a:p>
          <a:p>
            <a:r>
              <a:rPr lang="en-US" i="1"/>
              <a:t>not included in the measurement of loss</a:t>
            </a:r>
          </a:p>
          <a:p>
            <a:r>
              <a:rPr lang="en-US" i="1"/>
              <a:t>of waters of the United States. Impacts</a:t>
            </a:r>
          </a:p>
          <a:p>
            <a:r>
              <a:rPr lang="en-US" i="1"/>
              <a:t>resulting from activities that do not</a:t>
            </a:r>
          </a:p>
          <a:p>
            <a:r>
              <a:rPr lang="en-US" i="1"/>
              <a:t>require Department of the Army</a:t>
            </a:r>
          </a:p>
          <a:p>
            <a:r>
              <a:rPr lang="en-US" i="1"/>
              <a:t>authorization, such as activities eligible</a:t>
            </a:r>
          </a:p>
          <a:p>
            <a:r>
              <a:rPr lang="en-US" i="1"/>
              <a:t>for exemptions under section 404(f) of</a:t>
            </a:r>
          </a:p>
          <a:p>
            <a:r>
              <a:rPr lang="en-US" i="1"/>
              <a:t>the Clean Water Act, are not considered</a:t>
            </a:r>
          </a:p>
          <a:p>
            <a:r>
              <a:rPr lang="en-US" i="1"/>
              <a:t>when calculating the loss of waters of</a:t>
            </a:r>
          </a:p>
          <a:p>
            <a:r>
              <a:rPr lang="en-US" i="1"/>
              <a:t>the United States.</a:t>
            </a:r>
            <a:endParaRPr lang="en-US" i="1">
              <a:highlight>
                <a:srgbClr val="FFFF00"/>
              </a:highlight>
            </a:endParaRPr>
          </a:p>
        </p:txBody>
      </p:sp>
      <p:sp>
        <p:nvSpPr>
          <p:cNvPr id="4" name="Slide Number Placeholder 3"/>
          <p:cNvSpPr>
            <a:spLocks noGrp="1"/>
          </p:cNvSpPr>
          <p:nvPr>
            <p:ph type="sldNum" sz="quarter" idx="5"/>
          </p:nvPr>
        </p:nvSpPr>
        <p:spPr/>
        <p:txBody>
          <a:bodyPr/>
          <a:lstStyle/>
          <a:p>
            <a:fld id="{3A5BD645-3B9A-4F39-AD51-DE0B3B0233CD}" type="slidenum">
              <a:rPr lang="en-US" smtClean="0"/>
              <a:t>27</a:t>
            </a:fld>
            <a:endParaRPr lang="en-US"/>
          </a:p>
        </p:txBody>
      </p:sp>
    </p:spTree>
    <p:extLst>
      <p:ext uri="{BB962C8B-B14F-4D97-AF65-F5344CB8AC3E}">
        <p14:creationId xmlns:p14="http://schemas.microsoft.com/office/powerpoint/2010/main" val="2301633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Hello all, it is great to see you here today and great to meet so many of you in person for the first time after so many emails and Teams calls. Again, I am Paul Silva, a project manager primarily for CT but also for Rhode Island and Maine. So, I am halfway to the completing the New England collection. </a:t>
            </a:r>
          </a:p>
          <a:p>
            <a:endParaRPr lang="en-US"/>
          </a:p>
          <a:p>
            <a:r>
              <a:rPr lang="en-US"/>
              <a:t>I know the text is small but I wanted to give context for what we will discuss on the next slide. What I want to point out is the current, and probably familiar to most of you, is CT GP table format on the left versus the how the NWP currently looks on the right.  </a:t>
            </a:r>
          </a:p>
        </p:txBody>
      </p:sp>
      <p:sp>
        <p:nvSpPr>
          <p:cNvPr id="4" name="Slide Number Placeholder 3"/>
          <p:cNvSpPr>
            <a:spLocks noGrp="1"/>
          </p:cNvSpPr>
          <p:nvPr>
            <p:ph type="sldNum" sz="quarter" idx="5"/>
          </p:nvPr>
        </p:nvSpPr>
        <p:spPr/>
        <p:txBody>
          <a:bodyPr/>
          <a:lstStyle/>
          <a:p>
            <a:fld id="{3A5BD645-3B9A-4F39-AD51-DE0B3B0233CD}" type="slidenum">
              <a:rPr lang="en-US" smtClean="0"/>
              <a:t>28</a:t>
            </a:fld>
            <a:endParaRPr lang="en-US"/>
          </a:p>
        </p:txBody>
      </p:sp>
    </p:spTree>
    <p:extLst>
      <p:ext uri="{BB962C8B-B14F-4D97-AF65-F5344CB8AC3E}">
        <p14:creationId xmlns:p14="http://schemas.microsoft.com/office/powerpoint/2010/main" val="4235884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So here are the highlights of similarities called out from the last slide as an example comparison between the a commonly used CT GP and the NWP. But before I do that, I want to share just what the process of evaluating these two permits has looked like, particularly for me being new to the Corps.</a:t>
            </a:r>
          </a:p>
          <a:p>
            <a:endParaRPr lang="en-US"/>
          </a:p>
          <a:p>
            <a:r>
              <a:rPr lang="en-US"/>
              <a:t>So, some of you may have been here at the CT DEEP auditorium the last time I spoke in January 2024. That was less than 30 days into my new position as a Project Manager at the Corps. I had worked with many other types of state and federal regulations through the northeast from New Hampshire down to New Jersey, but was obviously very new to the Corps and the General Permits. </a:t>
            </a:r>
          </a:p>
          <a:p>
            <a:endParaRPr lang="en-US"/>
          </a:p>
          <a:p>
            <a:r>
              <a:rPr lang="en-US"/>
              <a:t>Six months after that outreach event, almost a year ago to the day, we formed a district team to discuss the possibility of developing the Nationwide permits for use in the district. As the newest member to the division at the time, I was essentially learning about both the CT GP and NWP processes at the same time. I was quickly gaining an understanding of the CT GPs through permit reviews and also an understanding of the NWPs through our comparison efforts with no real bias towards one or the other. </a:t>
            </a:r>
          </a:p>
          <a:p>
            <a:endParaRPr lang="en-US"/>
          </a:p>
          <a:p>
            <a:r>
              <a:rPr lang="en-US"/>
              <a:t>During this time, and it is just my opinion, I found that the NWPs were more intuitive to follow, and in many cases more condensed versions of what was written in the CT GP. I has certainly been a learning experience for both programs along the way.</a:t>
            </a:r>
          </a:p>
          <a:p>
            <a:endParaRPr lang="en-US"/>
          </a:p>
          <a:p>
            <a:r>
              <a:rPr lang="en-US"/>
              <a:t>And f course, we all know change can be challenging, but I am hoping that you all will find that this process will not be all that different from what you are used to.</a:t>
            </a:r>
          </a:p>
          <a:p>
            <a:endParaRPr lang="en-US"/>
          </a:p>
          <a:p>
            <a:r>
              <a:rPr lang="en-US"/>
              <a:t>With that being said, this slide is an illustration of CT GP 17 versus NWP 39 for commercial and institutional development. Residential and recreational developments have their own separate permit with the </a:t>
            </a:r>
            <a:r>
              <a:rPr lang="en-US" err="1"/>
              <a:t>Nationwides</a:t>
            </a:r>
            <a:r>
              <a:rPr lang="en-US"/>
              <a:t>. These excerpts are taken directly from the each of their respective documents comparing the language you are used to seeing and what it will look like moving ahead. </a:t>
            </a:r>
          </a:p>
          <a:p>
            <a:endParaRPr lang="en-US"/>
          </a:p>
          <a:p>
            <a:r>
              <a:rPr lang="en-US"/>
              <a:t>On the left you have the CT GP language and the corresponding Nationwide Permit language on the right. Since the CT General Permit language was developed from versions of the Nationwide Permit, you can expect to similar language used in the GP compared to the NWP. That is seen throughout the two documents, and that is what is shown here. As Birdie discuss earlier, some other comparisons will more complex, but at the same time, there are others that are nearly identical.</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29</a:t>
            </a:fld>
            <a:endParaRPr lang="en-US"/>
          </a:p>
        </p:txBody>
      </p:sp>
    </p:spTree>
    <p:extLst>
      <p:ext uri="{BB962C8B-B14F-4D97-AF65-F5344CB8AC3E}">
        <p14:creationId xmlns:p14="http://schemas.microsoft.com/office/powerpoint/2010/main" val="129862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0313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Furthering the point about comparisons, this shows the same GP and NWP with comparison of the limits, thresholds, and waters that they apply to. Again, illustrating the simplification of the threshold. While the General Permit 17 identifies two different PCN thresholds, which could be more depending on the GP that is being used, the Nationwide Permits state plainly in this instance, that a pre-construction notification is required for all projects of this type. Hopefully you can see the NWP create a more streamlined approach to permitting in general in CT.</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30</a:t>
            </a:fld>
            <a:endParaRPr lang="en-US"/>
          </a:p>
        </p:txBody>
      </p:sp>
    </p:spTree>
    <p:extLst>
      <p:ext uri="{BB962C8B-B14F-4D97-AF65-F5344CB8AC3E}">
        <p14:creationId xmlns:p14="http://schemas.microsoft.com/office/powerpoint/2010/main" val="1177473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does this mean for the regulator community. </a:t>
            </a:r>
          </a:p>
          <a:p>
            <a:endParaRPr lang="en-US"/>
          </a:p>
          <a:p>
            <a:r>
              <a:rPr lang="en-US"/>
              <a:t>The current existing CT RGP is scheduled to expire on December 15 of next year. For activities authorized under the GPs that have not commenced or are not under contract prior to the expiration of the current CT GP, then an applicant will need to reverify the activity under the NWP.</a:t>
            </a:r>
            <a:r>
              <a:rPr lang="en-US">
                <a:highlight>
                  <a:srgbClr val="FFFF00"/>
                </a:highlight>
              </a:rPr>
              <a:t> </a:t>
            </a:r>
            <a:endParaRPr lang="en-US"/>
          </a:p>
          <a:p>
            <a:endParaRPr lang="en-US"/>
          </a:p>
          <a:p>
            <a:r>
              <a:rPr lang="en-US"/>
              <a:t>Just to reiterate again here, once we cross the threshold of adopting the NWP in March 2026, the self-verification process that you are accustomed to using will be replaced by a non-notifying NWP. </a:t>
            </a:r>
          </a:p>
          <a:p>
            <a:endParaRPr lang="en-US"/>
          </a:p>
          <a:p>
            <a:r>
              <a:rPr lang="en-US"/>
              <a:t>If the proposed project does not qualify for a non-notifying NWP, then the project will have to be evaluated under either a PCN or IP. We are encouraging applicants to apply for verifications by using the electronic Regulatory Request System, which will be detailed a bit later in the presentation. Otherwise, they will be submitted as normal using the applicable Corps Forms.</a:t>
            </a:r>
          </a:p>
          <a:p>
            <a:endParaRPr lang="en-US"/>
          </a:p>
          <a:p>
            <a:r>
              <a:rPr lang="en-US"/>
              <a:t>And finally here, thresholds that require a PCN have generally been reduced slightly from 5,000 square feet of temporary and/or permanent impacts to 0.1 acres (4,356 square feet) of permanent loss to waters of the US.  This is to maintain consistency with the NWPs which uses acres exclusively rather than square feet.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And as always, like I tell applicant and consultants alike, if you have questions, please reach out to me or to any of us. We are all here to help with this process and with any project questions you may have along the way.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31</a:t>
            </a:fld>
            <a:endParaRPr lang="en-US"/>
          </a:p>
        </p:txBody>
      </p:sp>
    </p:spTree>
    <p:extLst>
      <p:ext uri="{BB962C8B-B14F-4D97-AF65-F5344CB8AC3E}">
        <p14:creationId xmlns:p14="http://schemas.microsoft.com/office/powerpoint/2010/main" val="1364059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so we’ve gone over a lot of information so far about the Nationwide Permits and how they are similar and different from the Regional General Permits.  Another thing that will be similar is the application process.  Some of you may already be familiar with our Regulatory Request System, or RRS.  We highly encourage applicants to submit preconstruction notifications through our RRS. </a:t>
            </a:r>
          </a:p>
          <a:p>
            <a:endParaRPr lang="en-US"/>
          </a:p>
          <a:p>
            <a:r>
              <a:rPr lang="en-US"/>
              <a:t>Submitting your application through this system helps ensure timely receipt and entry into our system, which means you’ll be assigned a Project Manager more quickly. Additional benefits include:</a:t>
            </a:r>
          </a:p>
          <a:p>
            <a:endParaRPr lang="en-US"/>
          </a:p>
          <a:p>
            <a:pPr>
              <a:buFont typeface="Arial" panose="020B0604020202020204" pitchFamily="34" charset="0"/>
              <a:buChar char="•"/>
            </a:pPr>
            <a:r>
              <a:rPr lang="en-US"/>
              <a:t>Elimination of paper applications and mailing requirements.</a:t>
            </a:r>
          </a:p>
          <a:p>
            <a:pPr>
              <a:buFont typeface="Arial" panose="020B0604020202020204" pitchFamily="34" charset="0"/>
              <a:buChar char="•"/>
            </a:pPr>
            <a:r>
              <a:rPr lang="en-US"/>
              <a:t>Automated data checks that help ensure complete and accurate submissions.</a:t>
            </a:r>
          </a:p>
          <a:p>
            <a:pPr>
              <a:buFont typeface="Arial" panose="020B0604020202020204" pitchFamily="34" charset="0"/>
              <a:buChar char="•"/>
            </a:pPr>
            <a:r>
              <a:rPr lang="en-US"/>
              <a:t>Real-time communication and a user-friendly dashboard to reduce delays and unnecessary follow-ups.</a:t>
            </a:r>
          </a:p>
          <a:p>
            <a:pPr>
              <a:buFont typeface="Arial" panose="020B0604020202020204" pitchFamily="34" charset="0"/>
              <a:buChar char="•"/>
            </a:pPr>
            <a:r>
              <a:rPr lang="en-US"/>
              <a:t>Centralized access to all relevant Regulatory information.</a:t>
            </a:r>
          </a:p>
          <a:p>
            <a:pPr>
              <a:buFont typeface="Arial" panose="020B0604020202020204" pitchFamily="34" charset="0"/>
              <a:buChar char="•"/>
            </a:pPr>
            <a:r>
              <a:rPr lang="en-US"/>
              <a:t>The ability to save draft requests, share them with colleagues or clients, and return to complete them later.</a:t>
            </a:r>
          </a:p>
          <a:p>
            <a:pPr>
              <a:buFont typeface="Arial" panose="020B0604020202020204" pitchFamily="34" charset="0"/>
              <a:buChar char="•"/>
            </a:pPr>
            <a:r>
              <a:rPr lang="en-US"/>
              <a:t>Reduced internal data entry so Project Managers can focus more on project reviews.</a:t>
            </a:r>
          </a:p>
          <a:p>
            <a:pPr>
              <a:buFont typeface="Arial" panose="020B0604020202020204" pitchFamily="34" charset="0"/>
              <a:buChar char="•"/>
            </a:pPr>
            <a:r>
              <a:rPr lang="en-US"/>
              <a:t>A responsive and interactive Help Desk for real-time assistance and troubleshooting.</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32</a:t>
            </a:fld>
            <a:endParaRPr lang="en-US"/>
          </a:p>
        </p:txBody>
      </p:sp>
    </p:spTree>
    <p:extLst>
      <p:ext uri="{BB962C8B-B14F-4D97-AF65-F5344CB8AC3E}">
        <p14:creationId xmlns:p14="http://schemas.microsoft.com/office/powerpoint/2010/main" val="588502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find a link to RRS on our New England District Regulatory Website in the upper right hand corner.</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33</a:t>
            </a:fld>
            <a:endParaRPr lang="en-US">
              <a:solidFill>
                <a:prstClr val="black"/>
              </a:solidFill>
              <a:latin typeface="Aptos" panose="02110004020202020204"/>
            </a:endParaRPr>
          </a:p>
        </p:txBody>
      </p:sp>
    </p:spTree>
    <p:extLst>
      <p:ext uri="{BB962C8B-B14F-4D97-AF65-F5344CB8AC3E}">
        <p14:creationId xmlns:p14="http://schemas.microsoft.com/office/powerpoint/2010/main" val="190577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link will bring you to this page.  Here you can click on any of those top four boxes to learn about different aspects of our Regulatory Program.  </a:t>
            </a:r>
          </a:p>
          <a:p>
            <a:endParaRPr lang="en-US"/>
          </a:p>
          <a:p>
            <a:r>
              <a:rPr lang="en-US"/>
              <a:t>There’s help when you click the RRS Support box, and you can report potential violations, view and comment on public notices, and apply for permits and verifications all through RRS.</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34</a:t>
            </a:fld>
            <a:endParaRPr lang="en-US">
              <a:solidFill>
                <a:prstClr val="black"/>
              </a:solidFill>
              <a:latin typeface="Aptos" panose="02110004020202020204"/>
            </a:endParaRPr>
          </a:p>
        </p:txBody>
      </p:sp>
    </p:spTree>
    <p:extLst>
      <p:ext uri="{BB962C8B-B14F-4D97-AF65-F5344CB8AC3E}">
        <p14:creationId xmlns:p14="http://schemas.microsoft.com/office/powerpoint/2010/main" val="2149330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click any of the boxes on that RRS home page, there will be a navigation menu on the left side of the screen, so you don’t have to keep going back to that home page to get to your next topic of interest.</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8395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an example of what RRS looks like when you want to view and comment on public notices.  You can search by district and/or state on the left hand side and it will pull up any active public notices for that state or district.  </a:t>
            </a:r>
          </a:p>
          <a:p>
            <a:endParaRPr lang="en-US"/>
          </a:p>
          <a:p>
            <a:r>
              <a:rPr lang="en-US"/>
              <a:t>In this example, I filtered by New England District, and you can see our public notice for the Nationwide Permits and proposed Regional Conditions on the list.  This is another way for you to provide comments to us on our proposed Regional Conditions.  Scanning that QR code will take you directly to the RRS public notices page, but you will still need to filter by New England District.  This is a fairly new capability of the RRS that we are super excited about.</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0573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this here is just an example of what it looks like when you start a new request.  There are instructional videos in the RRS Support page that you can watch that takes you through the process, but the system will ask for all of the necessary information needed.</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37</a:t>
            </a:fld>
            <a:endParaRPr lang="en-US">
              <a:solidFill>
                <a:prstClr val="black"/>
              </a:solidFill>
              <a:latin typeface="Aptos" panose="02110004020202020204"/>
            </a:endParaRPr>
          </a:p>
        </p:txBody>
      </p:sp>
    </p:spTree>
    <p:extLst>
      <p:ext uri="{BB962C8B-B14F-4D97-AF65-F5344CB8AC3E}">
        <p14:creationId xmlns:p14="http://schemas.microsoft.com/office/powerpoint/2010/main" val="1369666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upcoming capability of the RRS that we are excited about is the Pre-Screening Tool.  </a:t>
            </a:r>
          </a:p>
          <a:p>
            <a:endParaRPr lang="en-US"/>
          </a:p>
          <a:p>
            <a:r>
              <a:rPr lang="en-US"/>
              <a:t>This tool is being developed for the nation and will help the public “self-regulate” with non-notifying general permits.  The goal is for an applicant to answer questions about their proposed activity, and the tool will screen again known PCN thresholds and then tell the applicant whether they need to submit a PCN to the Corps or not.  </a:t>
            </a:r>
          </a:p>
          <a:p>
            <a:endParaRPr lang="en-US"/>
          </a:p>
          <a:p>
            <a:r>
              <a:rPr lang="en-US"/>
              <a:t>If a PCN is not required, the RRS will generate a letter stating such for the permittee.  The tool may also be able to generate “no permit required” letters for non-regulated and exempted activities.</a:t>
            </a:r>
          </a:p>
          <a:p>
            <a:endParaRPr lang="en-US"/>
          </a:p>
          <a:p>
            <a:r>
              <a:rPr lang="en-US"/>
              <a:t>A BETA version of this tool should be available in the upcoming months.</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38</a:t>
            </a:fld>
            <a:endParaRPr lang="en-US">
              <a:solidFill>
                <a:prstClr val="black"/>
              </a:solidFill>
              <a:latin typeface="Aptos" panose="02110004020202020204"/>
            </a:endParaRPr>
          </a:p>
        </p:txBody>
      </p:sp>
    </p:spTree>
    <p:extLst>
      <p:ext uri="{BB962C8B-B14F-4D97-AF65-F5344CB8AC3E}">
        <p14:creationId xmlns:p14="http://schemas.microsoft.com/office/powerpoint/2010/main" val="3980951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a:solidFill>
                  <a:schemeClr val="tx1"/>
                </a:solidFill>
                <a:latin typeface="+mn-lt"/>
              </a:rPr>
              <a:t>Although RRS will help applicant submit complete preconstruction notifications, we do want to point out that Nationwide Permit General Condition 32 spells out in detail what’s required for a complete PCN.  It is pretty common that Corp project managers need some additional information to consider a PCN complete, however. Some of the missing information that we more commonly see and have to request is project purpose, description of the direct and indirect impacts of the project, including temporary impacts.  Many times, we need more complete mitigation statements – that is statements describing avoidance and minimization of impacts to waters and proposed compensatory mitigation for unavoidable impacts. Adequate project plans, delineation of wetlands and waters on the project site, and information on endangered species and historic properties.</a:t>
            </a:r>
          </a:p>
          <a:p>
            <a:pPr marL="342900" indent="-342900">
              <a:buFont typeface="Arial" panose="020B0604020202020204" pitchFamily="34" charset="0"/>
              <a:buChar char="•"/>
            </a:pPr>
            <a:endParaRPr lang="en-US" sz="2000">
              <a:solidFill>
                <a:schemeClr val="tx1"/>
              </a:solidFill>
              <a:latin typeface="+mn-lt"/>
            </a:endParaRPr>
          </a:p>
          <a:p>
            <a:pPr marL="342900" indent="-342900">
              <a:buFont typeface="Arial" panose="020B0604020202020204" pitchFamily="34" charset="0"/>
              <a:buChar char="•"/>
            </a:pPr>
            <a:r>
              <a:rPr lang="en-US" sz="2000">
                <a:solidFill>
                  <a:schemeClr val="tx1"/>
                </a:solidFill>
                <a:latin typeface="+mn-lt"/>
              </a:rPr>
              <a:t>Nationwide Permit General Condition 32 outlines the information required for a complete preconstruction notification:</a:t>
            </a:r>
          </a:p>
          <a:p>
            <a:pPr marL="569913" lvl="1" indent="-342900">
              <a:buFont typeface="Wingdings" panose="05000000000000000000" pitchFamily="2" charset="2"/>
              <a:buChar char="Ø"/>
            </a:pPr>
            <a:r>
              <a:rPr lang="en-US" sz="2000">
                <a:solidFill>
                  <a:schemeClr val="tx1"/>
                </a:solidFill>
                <a:latin typeface="+mn-lt"/>
              </a:rPr>
              <a:t>Applicant name, address, and telephone number</a:t>
            </a:r>
          </a:p>
          <a:p>
            <a:pPr marL="569913" lvl="1" indent="-342900">
              <a:buFont typeface="Wingdings" panose="05000000000000000000" pitchFamily="2" charset="2"/>
              <a:buChar char="Ø"/>
            </a:pPr>
            <a:r>
              <a:rPr lang="en-US" sz="2000">
                <a:solidFill>
                  <a:schemeClr val="tx1"/>
                </a:solidFill>
                <a:latin typeface="+mn-lt"/>
              </a:rPr>
              <a:t>Location of the proposed activity</a:t>
            </a:r>
          </a:p>
          <a:p>
            <a:pPr marL="569913" lvl="1" indent="-342900">
              <a:buFont typeface="Wingdings" panose="05000000000000000000" pitchFamily="2" charset="2"/>
              <a:buChar char="Ø"/>
            </a:pPr>
            <a:r>
              <a:rPr lang="en-US" sz="2000">
                <a:solidFill>
                  <a:schemeClr val="tx1"/>
                </a:solidFill>
                <a:latin typeface="+mn-lt"/>
              </a:rPr>
              <a:t>Identification of the Nationwide Permit the applicant wants to use</a:t>
            </a:r>
          </a:p>
          <a:p>
            <a:pPr marL="569913" lvl="1" indent="-342900">
              <a:buFont typeface="Wingdings" panose="05000000000000000000" pitchFamily="2" charset="2"/>
              <a:buChar char="Ø"/>
            </a:pPr>
            <a:r>
              <a:rPr lang="en-US" sz="2000">
                <a:solidFill>
                  <a:schemeClr val="tx1"/>
                </a:solidFill>
                <a:latin typeface="+mn-lt"/>
              </a:rPr>
              <a:t>A written description of the proposed activity</a:t>
            </a:r>
          </a:p>
          <a:p>
            <a:pPr marL="804863" lvl="2" indent="-342900">
              <a:buFont typeface="Wingdings" panose="05000000000000000000" pitchFamily="2" charset="2"/>
              <a:buChar char="Ø"/>
            </a:pPr>
            <a:r>
              <a:rPr lang="en-US" sz="1400">
                <a:solidFill>
                  <a:schemeClr val="tx1"/>
                </a:solidFill>
                <a:latin typeface="+mn-lt"/>
              </a:rPr>
              <a:t>Purpose</a:t>
            </a:r>
          </a:p>
          <a:p>
            <a:pPr marL="804863" lvl="2" indent="-342900">
              <a:buFont typeface="Wingdings" panose="05000000000000000000" pitchFamily="2" charset="2"/>
              <a:buChar char="Ø"/>
            </a:pPr>
            <a:r>
              <a:rPr lang="en-US" sz="1400">
                <a:solidFill>
                  <a:schemeClr val="tx1"/>
                </a:solidFill>
                <a:latin typeface="+mn-lt"/>
              </a:rPr>
              <a:t>Direct and indirect adverse environmental effects of the activity</a:t>
            </a:r>
          </a:p>
          <a:p>
            <a:pPr marL="804863" lvl="2" indent="-342900">
              <a:buFont typeface="Wingdings" panose="05000000000000000000" pitchFamily="2" charset="2"/>
              <a:buChar char="Ø"/>
            </a:pPr>
            <a:r>
              <a:rPr lang="en-US" sz="1400">
                <a:solidFill>
                  <a:schemeClr val="tx1"/>
                </a:solidFill>
                <a:latin typeface="+mn-lt"/>
              </a:rPr>
              <a:t>Anticipated loss of waters of the U.S. in acres or linear feet</a:t>
            </a:r>
          </a:p>
          <a:p>
            <a:pPr marL="569913" lvl="1" indent="-342900">
              <a:buFont typeface="Wingdings" panose="05000000000000000000" pitchFamily="2" charset="2"/>
              <a:buChar char="Ø"/>
            </a:pPr>
            <a:r>
              <a:rPr lang="en-US" sz="2000">
                <a:solidFill>
                  <a:schemeClr val="tx1"/>
                </a:solidFill>
                <a:latin typeface="+mn-lt"/>
              </a:rPr>
              <a:t>Written description of mitigation measures, including a statement of how compensatory mitigation requirements will be satisfied</a:t>
            </a:r>
          </a:p>
          <a:p>
            <a:pPr marL="569913" lvl="1" indent="-342900">
              <a:buFont typeface="Wingdings" panose="05000000000000000000" pitchFamily="2" charset="2"/>
              <a:buChar char="Ø"/>
            </a:pPr>
            <a:r>
              <a:rPr lang="en-US" sz="2000">
                <a:solidFill>
                  <a:schemeClr val="tx1"/>
                </a:solidFill>
                <a:latin typeface="+mn-lt"/>
              </a:rPr>
              <a:t>Project plans</a:t>
            </a:r>
          </a:p>
          <a:p>
            <a:pPr marL="569913" lvl="1" indent="-342900">
              <a:buFont typeface="Wingdings" panose="05000000000000000000" pitchFamily="2" charset="2"/>
              <a:buChar char="Ø"/>
            </a:pPr>
            <a:r>
              <a:rPr lang="en-US" sz="2000">
                <a:solidFill>
                  <a:schemeClr val="tx1"/>
                </a:solidFill>
                <a:latin typeface="+mn-lt"/>
              </a:rPr>
              <a:t>Delineation of wetlands and any other waters on the project site</a:t>
            </a:r>
          </a:p>
          <a:p>
            <a:pPr marL="569913" lvl="1" indent="-342900">
              <a:buFont typeface="Wingdings" panose="05000000000000000000" pitchFamily="2" charset="2"/>
              <a:buChar char="Ø"/>
            </a:pPr>
            <a:r>
              <a:rPr lang="en-US" sz="2000">
                <a:solidFill>
                  <a:schemeClr val="tx1"/>
                </a:solidFill>
                <a:latin typeface="+mn-lt"/>
              </a:rPr>
              <a:t>Identification of the Wild or Scenic River or “study river,” if applicable</a:t>
            </a:r>
          </a:p>
          <a:p>
            <a:pPr marL="569913" lvl="1" indent="-342900">
              <a:buFont typeface="Wingdings" panose="05000000000000000000" pitchFamily="2" charset="2"/>
              <a:buChar char="Ø"/>
            </a:pPr>
            <a:r>
              <a:rPr lang="en-US" sz="2000">
                <a:solidFill>
                  <a:schemeClr val="tx1"/>
                </a:solidFill>
                <a:latin typeface="+mn-lt"/>
              </a:rPr>
              <a:t>Statement confirming request of Section 408 permission from the Corps, if applicable</a:t>
            </a:r>
          </a:p>
          <a:p>
            <a:pPr marL="569913" lvl="1" indent="-342900">
              <a:buFont typeface="Wingdings" panose="05000000000000000000" pitchFamily="2" charset="2"/>
              <a:buChar char="Ø"/>
            </a:pPr>
            <a:r>
              <a:rPr lang="en-US" sz="2000">
                <a:solidFill>
                  <a:schemeClr val="tx1"/>
                </a:solidFill>
                <a:latin typeface="+mn-lt"/>
              </a:rPr>
              <a:t>Names of threatened or endangered species or designated critical habitat that may be affected</a:t>
            </a:r>
          </a:p>
          <a:p>
            <a:pPr marL="569913" lvl="1" indent="-342900">
              <a:buFont typeface="Wingdings" panose="05000000000000000000" pitchFamily="2" charset="2"/>
              <a:buChar char="Ø"/>
            </a:pPr>
            <a:r>
              <a:rPr lang="en-US" sz="2000">
                <a:solidFill>
                  <a:schemeClr val="tx1"/>
                </a:solidFill>
                <a:latin typeface="+mn-lt"/>
              </a:rPr>
              <a:t>Statement of any historic properties which might have the potential to be affected</a:t>
            </a:r>
          </a:p>
          <a:p>
            <a:endParaRPr lang="en-US"/>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39</a:t>
            </a:fld>
            <a:endParaRPr lang="en-US">
              <a:solidFill>
                <a:prstClr val="black"/>
              </a:solidFill>
              <a:latin typeface="Aptos" panose="02110004020202020204"/>
            </a:endParaRPr>
          </a:p>
        </p:txBody>
      </p:sp>
    </p:spTree>
    <p:extLst>
      <p:ext uri="{BB962C8B-B14F-4D97-AF65-F5344CB8AC3E}">
        <p14:creationId xmlns:p14="http://schemas.microsoft.com/office/powerpoint/2010/main" val="40695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into discussing the Nationwide Permits, it’s good to have some background into what our Regulatory jurisdiction is. The Corps has authority to authorize structures and/or work in or affecting navigable waters under Sec. 10 of the RHA. And the Corps also has authority to authorize the discharges of dredged or fill material under Sec. 404 of the CWA. These two authorities are the authorities applicable to the Nationwide Permit program. </a:t>
            </a:r>
          </a:p>
          <a:p>
            <a:endParaRPr lang="en-US"/>
          </a:p>
          <a:p>
            <a:endParaRPr lang="en-US"/>
          </a:p>
          <a:p>
            <a:r>
              <a:rPr lang="en-US" i="1"/>
              <a:t>Potentially mention Sec. 9 of the RHA and Sec. 103 of the Marine Protection Research and Sanctuaries Act, but state that none of the NWPs operate under these authorities.</a:t>
            </a:r>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4</a:t>
            </a:fld>
            <a:endParaRPr lang="en-US"/>
          </a:p>
        </p:txBody>
      </p:sp>
    </p:spTree>
    <p:extLst>
      <p:ext uri="{BB962C8B-B14F-4D97-AF65-F5344CB8AC3E}">
        <p14:creationId xmlns:p14="http://schemas.microsoft.com/office/powerpoint/2010/main" val="532823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really helps Corps project managers out if applicants screen their projects for potential endangered species or designated critical habitat impacts. This helps us process preconstruction notifications more efficiently. The U.S. Fish and Wildlife Service and National Marine Fisheries Service have really great tools online that can help with that.  </a:t>
            </a:r>
          </a:p>
          <a:p>
            <a:endParaRPr lang="en-US"/>
          </a:p>
          <a:p>
            <a:r>
              <a:rPr lang="en-US"/>
              <a:t>National Marine Fisheries Service has a mapper that shows the range of endangered species under their jurisdiction, and you can go online, zoom to your project area and print a report of the species and/or designated critical habitat that may be present.</a:t>
            </a:r>
          </a:p>
          <a:p>
            <a:endParaRPr lang="en-US"/>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40</a:t>
            </a:fld>
            <a:endParaRPr lang="en-US"/>
          </a:p>
        </p:txBody>
      </p:sp>
    </p:spTree>
    <p:extLst>
      <p:ext uri="{BB962C8B-B14F-4D97-AF65-F5344CB8AC3E}">
        <p14:creationId xmlns:p14="http://schemas.microsoft.com/office/powerpoint/2010/main" val="369936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U.S. Fish and Wildlife Service has taken their tool a little bit further.  In their “Information for Planning and Consultation or </a:t>
            </a:r>
            <a:r>
              <a:rPr lang="en-US" err="1"/>
              <a:t>IPaC</a:t>
            </a:r>
            <a:r>
              <a:rPr lang="en-US"/>
              <a:t> tool, they have determination keys or </a:t>
            </a:r>
            <a:r>
              <a:rPr lang="en-US" err="1"/>
              <a:t>Dkeys</a:t>
            </a:r>
            <a:r>
              <a:rPr lang="en-US"/>
              <a:t> that can be completed for certain species.  Applicants are encouraged to utilize this tool to first determine which species may be present in their project area and then complete the applicable </a:t>
            </a:r>
            <a:r>
              <a:rPr lang="en-US" err="1"/>
              <a:t>Dkeys</a:t>
            </a:r>
            <a:r>
              <a:rPr lang="en-US"/>
              <a:t> for those species, if available. If a “no effect” or “not likely to adversely affect” determination is reached in the </a:t>
            </a:r>
            <a:r>
              <a:rPr lang="en-US" err="1"/>
              <a:t>Dkey</a:t>
            </a:r>
            <a:r>
              <a:rPr lang="en-US"/>
              <a:t>, a PCN isn’t triggered by Endangered Species resources.  That is not to say a PCN isn’t required – a PCN may still be required by the terms of the Nationwide Permit itself or another General or Regional Condition. Results of those </a:t>
            </a:r>
            <a:r>
              <a:rPr lang="en-US" err="1"/>
              <a:t>Dkeys</a:t>
            </a:r>
            <a:r>
              <a:rPr lang="en-US"/>
              <a:t> should be included with a PCN submittal to the Corps.</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41</a:t>
            </a:fld>
            <a:endParaRPr lang="en-US">
              <a:solidFill>
                <a:prstClr val="black"/>
              </a:solidFill>
              <a:latin typeface="Aptos" panose="02110004020202020204"/>
            </a:endParaRPr>
          </a:p>
        </p:txBody>
      </p:sp>
    </p:spTree>
    <p:extLst>
      <p:ext uri="{BB962C8B-B14F-4D97-AF65-F5344CB8AC3E}">
        <p14:creationId xmlns:p14="http://schemas.microsoft.com/office/powerpoint/2010/main" val="1470313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similarities with existing state GP process (e.g., outreach to SHPO/THPO/NRHP for info on historic properties) and differences (e.g., if no historic properties, and no potential, no PCN required and prospective permittee is pre-authorized if meets NWP thresholds i.e. no more than minimal adverse environmental impacts, no requirement to submit info). </a:t>
            </a:r>
          </a:p>
        </p:txBody>
      </p:sp>
      <p:sp>
        <p:nvSpPr>
          <p:cNvPr id="4" name="Slide Number Placeholder 3"/>
          <p:cNvSpPr>
            <a:spLocks noGrp="1"/>
          </p:cNvSpPr>
          <p:nvPr>
            <p:ph type="sldNum" sz="quarter" idx="5"/>
          </p:nvPr>
        </p:nvSpPr>
        <p:spPr/>
        <p:txBody>
          <a:bodyPr/>
          <a:lstStyle/>
          <a:p>
            <a:fld id="{3A5BD645-3B9A-4F39-AD51-DE0B3B0233CD}" type="slidenum">
              <a:rPr lang="en-US" smtClean="0"/>
              <a:t>42</a:t>
            </a:fld>
            <a:endParaRPr lang="en-US"/>
          </a:p>
        </p:txBody>
      </p:sp>
    </p:spTree>
    <p:extLst>
      <p:ext uri="{BB962C8B-B14F-4D97-AF65-F5344CB8AC3E}">
        <p14:creationId xmlns:p14="http://schemas.microsoft.com/office/powerpoint/2010/main" val="394350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E190C-A800-F46D-BD7C-F906C4BE2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94072-AC13-0893-6E3B-520982BD8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E9D9A-CADF-86DB-7A0A-555C93D613EE}"/>
              </a:ext>
            </a:extLst>
          </p:cNvPr>
          <p:cNvSpPr>
            <a:spLocks noGrp="1"/>
          </p:cNvSpPr>
          <p:nvPr>
            <p:ph type="body" idx="1"/>
          </p:nvPr>
        </p:nvSpPr>
        <p:spPr/>
        <p:txBody>
          <a:bodyPr/>
          <a:lstStyle/>
          <a:p>
            <a:r>
              <a:rPr lang="en-US"/>
              <a:t>DISCUSSION: similarities with existing state GP process (e.g., outreach to SHPO/THPO/NRHP for info on historic properties) and differences (e.g., if no historic properties, and no potential, no PCN required and prospective permittee is pre-authorized if meets NWP thresholds i.e. no more than minimal adverse environmental impacts, no requirement to submit info). </a:t>
            </a:r>
          </a:p>
        </p:txBody>
      </p:sp>
      <p:sp>
        <p:nvSpPr>
          <p:cNvPr id="4" name="Slide Number Placeholder 3">
            <a:extLst>
              <a:ext uri="{FF2B5EF4-FFF2-40B4-BE49-F238E27FC236}">
                <a16:creationId xmlns:a16="http://schemas.microsoft.com/office/drawing/2014/main" id="{E3712E41-424D-AB6A-4081-C5182B4FD1B9}"/>
              </a:ext>
            </a:extLst>
          </p:cNvPr>
          <p:cNvSpPr>
            <a:spLocks noGrp="1"/>
          </p:cNvSpPr>
          <p:nvPr>
            <p:ph type="sldNum" sz="quarter" idx="5"/>
          </p:nvPr>
        </p:nvSpPr>
        <p:spPr/>
        <p:txBody>
          <a:bodyPr/>
          <a:lstStyle/>
          <a:p>
            <a:fld id="{3A5BD645-3B9A-4F39-AD51-DE0B3B0233CD}" type="slidenum">
              <a:rPr lang="en-US" smtClean="0"/>
              <a:t>43</a:t>
            </a:fld>
            <a:endParaRPr lang="en-US"/>
          </a:p>
        </p:txBody>
      </p:sp>
    </p:spTree>
    <p:extLst>
      <p:ext uri="{BB962C8B-B14F-4D97-AF65-F5344CB8AC3E}">
        <p14:creationId xmlns:p14="http://schemas.microsoft.com/office/powerpoint/2010/main" val="4242630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D07B-B174-5F9C-B8BE-2F4B1D03F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DF3FE-9A3A-9A76-94B9-F11AD6655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02736-6082-56BB-BF51-7BC7482F1356}"/>
              </a:ext>
            </a:extLst>
          </p:cNvPr>
          <p:cNvSpPr>
            <a:spLocks noGrp="1"/>
          </p:cNvSpPr>
          <p:nvPr>
            <p:ph type="body" idx="1"/>
          </p:nvPr>
        </p:nvSpPr>
        <p:spPr/>
        <p:txBody>
          <a:bodyPr/>
          <a:lstStyle/>
          <a:p>
            <a:r>
              <a:rPr lang="en-US"/>
              <a:t>DISCUSSION: similarities with existing state GP process (e.g., outreach to SHPO/THPO/NRHP for info on historic properties) and differences (e.g., if no historic properties, and no potential, no PCN required and prospective permittee is pre-authorized if meets NWP thresholds i.e. no more than minimal adverse environmental impacts, no requirement to submit info). </a:t>
            </a:r>
          </a:p>
        </p:txBody>
      </p:sp>
      <p:sp>
        <p:nvSpPr>
          <p:cNvPr id="4" name="Slide Number Placeholder 3">
            <a:extLst>
              <a:ext uri="{FF2B5EF4-FFF2-40B4-BE49-F238E27FC236}">
                <a16:creationId xmlns:a16="http://schemas.microsoft.com/office/drawing/2014/main" id="{50194326-FF3F-13ED-E827-730D9128B9E9}"/>
              </a:ext>
            </a:extLst>
          </p:cNvPr>
          <p:cNvSpPr>
            <a:spLocks noGrp="1"/>
          </p:cNvSpPr>
          <p:nvPr>
            <p:ph type="sldNum" sz="quarter" idx="5"/>
          </p:nvPr>
        </p:nvSpPr>
        <p:spPr/>
        <p:txBody>
          <a:bodyPr/>
          <a:lstStyle/>
          <a:p>
            <a:fld id="{3A5BD645-3B9A-4F39-AD51-DE0B3B0233CD}" type="slidenum">
              <a:rPr lang="en-US" smtClean="0"/>
              <a:t>44</a:t>
            </a:fld>
            <a:endParaRPr lang="en-US"/>
          </a:p>
        </p:txBody>
      </p:sp>
    </p:spTree>
    <p:extLst>
      <p:ext uri="{BB962C8B-B14F-4D97-AF65-F5344CB8AC3E}">
        <p14:creationId xmlns:p14="http://schemas.microsoft.com/office/powerpoint/2010/main" val="1926176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0EE83-3664-BA45-3C99-64C25D510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9F38A-2A3E-BF36-DD66-A1009C2F8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ED5BA-1047-EEF3-6ED3-A660C4E4E3B7}"/>
              </a:ext>
            </a:extLst>
          </p:cNvPr>
          <p:cNvSpPr>
            <a:spLocks noGrp="1"/>
          </p:cNvSpPr>
          <p:nvPr>
            <p:ph type="body" idx="1"/>
          </p:nvPr>
        </p:nvSpPr>
        <p:spPr/>
        <p:txBody>
          <a:bodyPr/>
          <a:lstStyle/>
          <a:p>
            <a:r>
              <a:rPr lang="en-US"/>
              <a:t>DISCUSSION: GC21 very similar/same as existing state GP language. </a:t>
            </a:r>
          </a:p>
          <a:p>
            <a:r>
              <a:rPr lang="en-US"/>
              <a:t>GC17 very similar/same as existing state GP language. </a:t>
            </a:r>
          </a:p>
        </p:txBody>
      </p:sp>
      <p:sp>
        <p:nvSpPr>
          <p:cNvPr id="4" name="Slide Number Placeholder 3">
            <a:extLst>
              <a:ext uri="{FF2B5EF4-FFF2-40B4-BE49-F238E27FC236}">
                <a16:creationId xmlns:a16="http://schemas.microsoft.com/office/drawing/2014/main" id="{ECD4789C-468F-0421-04C6-AADCE6F79FAE}"/>
              </a:ext>
            </a:extLst>
          </p:cNvPr>
          <p:cNvSpPr>
            <a:spLocks noGrp="1"/>
          </p:cNvSpPr>
          <p:nvPr>
            <p:ph type="sldNum" sz="quarter" idx="5"/>
          </p:nvPr>
        </p:nvSpPr>
        <p:spPr/>
        <p:txBody>
          <a:bodyPr/>
          <a:lstStyle/>
          <a:p>
            <a:fld id="{3A5BD645-3B9A-4F39-AD51-DE0B3B0233CD}" type="slidenum">
              <a:rPr lang="en-US" smtClean="0"/>
              <a:t>45</a:t>
            </a:fld>
            <a:endParaRPr lang="en-US"/>
          </a:p>
        </p:txBody>
      </p:sp>
    </p:spTree>
    <p:extLst>
      <p:ext uri="{BB962C8B-B14F-4D97-AF65-F5344CB8AC3E}">
        <p14:creationId xmlns:p14="http://schemas.microsoft.com/office/powerpoint/2010/main" val="1599892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4367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47</a:t>
            </a:fld>
            <a:endParaRPr lang="en-US"/>
          </a:p>
        </p:txBody>
      </p:sp>
    </p:spTree>
    <p:extLst>
      <p:ext uri="{BB962C8B-B14F-4D97-AF65-F5344CB8AC3E}">
        <p14:creationId xmlns:p14="http://schemas.microsoft.com/office/powerpoint/2010/main" val="342584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the Corps’ authorities we issue Department of the Army (abbreviated “DA”) Permits. The Corps has several types of permits categorized into two groups: General Permits (GPs) and Individual Permits (IPs).</a:t>
            </a:r>
          </a:p>
          <a:p>
            <a:endParaRPr lang="en-US"/>
          </a:p>
          <a:p>
            <a:r>
              <a:rPr lang="en-US" i="0"/>
              <a:t>General Permits are permits that are issued for similar types of activities. You are likely familiar with Regional General Permits or RGPs, as these are what we’ve been using in New England District for many, many years now. Regional General Permits are issued by a district or division for similar types of activities and only apply within a specific geographic region. Regional General Permits are typically used as a means to efficiently review activities that have minimal impacts, and in districts that use the Nationwide Permits, Regional General Permits are typically used to authorize similar types of activities that are minimal but don’t fit any of those Nationwide Permits.</a:t>
            </a:r>
          </a:p>
          <a:p>
            <a:endParaRPr lang="en-US" i="0"/>
          </a:p>
          <a:p>
            <a:r>
              <a:rPr lang="en-US" i="0"/>
              <a:t>Programmatic General Permits are essentially Regional General Permits in that they are issued by a district or division and apply within a specific geographic region, but they are founded on an existing state, local, or other Federal program. The aim of Programmatic General Permits is to reduce duplicative review of proposed activities.</a:t>
            </a:r>
          </a:p>
          <a:p>
            <a:endParaRPr lang="en-US"/>
          </a:p>
          <a:p>
            <a:r>
              <a:rPr lang="en-US"/>
              <a:t>Nationwide Permits or NWPs are issued by our Corps headquarters every five years, again, for similar type activities. And these are what we are here to talk about today!</a:t>
            </a:r>
          </a:p>
          <a:p>
            <a:endParaRPr lang="en-US"/>
          </a:p>
          <a:p>
            <a:r>
              <a:rPr lang="en-US"/>
              <a:t>Individual Permits are for those proposed activities which don’t fit an existing general permit. We won’t talk about these today, but if you want to learn more about individual permits, come talk to us afterwards or give us a call.</a:t>
            </a:r>
          </a:p>
          <a:p>
            <a:endParaRPr lang="en-US"/>
          </a:p>
          <a:p>
            <a:r>
              <a:rPr lang="en-US"/>
              <a:t>You’ll hear us use the words “verify” or “verification” in this presentation and I want to take a moment to explain what that means.  Because General Permits are permits which are already issued, when we receive a preconstruction notification for proposed activities, we evaluate it and “verify” that the activities fit the terms and conditions of the General Permit.  We then send the permittee a “verification” letter stating such.  We don’t issue General Permits for individually proposed activities.  We do </a:t>
            </a:r>
            <a:r>
              <a:rPr lang="en-US" i="1"/>
              <a:t>issue</a:t>
            </a:r>
            <a:r>
              <a:rPr lang="en-US"/>
              <a:t> Individual Permits for individually proposed activities.</a:t>
            </a:r>
          </a:p>
        </p:txBody>
      </p:sp>
      <p:sp>
        <p:nvSpPr>
          <p:cNvPr id="4" name="Slide Number Placeholder 3"/>
          <p:cNvSpPr>
            <a:spLocks noGrp="1"/>
          </p:cNvSpPr>
          <p:nvPr>
            <p:ph type="sldNum" sz="quarter" idx="5"/>
          </p:nvPr>
        </p:nvSpPr>
        <p:spPr/>
        <p:txBody>
          <a:bodyPr/>
          <a:lstStyle/>
          <a:p>
            <a:fld id="{3A5BD645-3B9A-4F39-AD51-DE0B3B0233CD}" type="slidenum">
              <a:rPr lang="en-US" smtClean="0"/>
              <a:t>5</a:t>
            </a:fld>
            <a:endParaRPr lang="en-US"/>
          </a:p>
        </p:txBody>
      </p:sp>
    </p:spTree>
    <p:extLst>
      <p:ext uri="{BB962C8B-B14F-4D97-AF65-F5344CB8AC3E}">
        <p14:creationId xmlns:p14="http://schemas.microsoft.com/office/powerpoint/2010/main" val="412624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Corps New England District is transitioning to the use of Nationwide Permits.  We’re doing this for a few reasons:</a:t>
            </a:r>
          </a:p>
          <a:p>
            <a:endParaRPr lang="en-US"/>
          </a:p>
          <a:p>
            <a:pPr defTabSz="933237">
              <a:defRPr/>
            </a:pPr>
            <a:r>
              <a:rPr lang="en-US"/>
              <a:t>- Transitioning to the use of Nationwide Permits will better align the district’s implementation of the Regulatory Program with the rest of the nation.</a:t>
            </a:r>
          </a:p>
          <a:p>
            <a:pPr defTabSz="933237">
              <a:defRPr/>
            </a:pPr>
            <a:r>
              <a:rPr lang="en-US"/>
              <a:t>- As we’ve said before, our headquarters issues these permits – not us at the district. This means we will no longer have packages of Regional General Permits to reissue. Reissuance of state Regional General Permit packages is a huge undertaking, and we do it quite often because each package of state Regional General Permits have different expiration dates. The intent is, if we take that effort off our plates – it gives our project managers more time and space to focus on permit application reviews.</a:t>
            </a:r>
          </a:p>
          <a:p>
            <a:pPr defTabSz="933237">
              <a:defRPr/>
            </a:pPr>
            <a:r>
              <a:rPr lang="en-US"/>
              <a:t>- Also, utilizing the Nationwide Permits will allow for better predictability and consistency for the regulated public. Many consultants may work in different states or even different districts. If we offer the same permitting tools as the next state or the next district, it should be easier for consultants to help navigate the Regulatory Program for their clients.</a:t>
            </a:r>
          </a:p>
          <a:p>
            <a:endParaRPr lang="en-US"/>
          </a:p>
          <a:p>
            <a:r>
              <a:rPr lang="en-US"/>
              <a:t>And although it seems like a big change and in some ways is, the transition to the Nationwide Permits will not be completely foreign, as our current state Regional General Permits were largely modeled after the Nationwide Permits. We’ll get into the differences and similarities a bit later in our presentation.  We’ll also discuss later in the presentation that the Nationwide Permits will replace many, but they won’t replace all of our Regional General Permits, because we do have some pretty great Regional General Permits.</a:t>
            </a:r>
          </a:p>
          <a:p>
            <a:pPr defTabSz="933237">
              <a:defRPr/>
            </a:pPr>
            <a:endParaRPr lang="en-US"/>
          </a:p>
          <a:p>
            <a:endParaRPr lang="en-US"/>
          </a:p>
        </p:txBody>
      </p:sp>
      <p:sp>
        <p:nvSpPr>
          <p:cNvPr id="4" name="Slide Number Placeholder 3"/>
          <p:cNvSpPr>
            <a:spLocks noGrp="1"/>
          </p:cNvSpPr>
          <p:nvPr>
            <p:ph type="sldNum" sz="quarter" idx="5"/>
          </p:nvPr>
        </p:nvSpPr>
        <p:spPr/>
        <p:txBody>
          <a:bodyPr/>
          <a:lstStyle/>
          <a:p>
            <a:pPr defTabSz="933237">
              <a:defRPr/>
            </a:pPr>
            <a:fld id="{B9AC5F93-D118-4D66-97E0-3DCC693A773D}" type="slidenum">
              <a:rPr lang="en-US">
                <a:solidFill>
                  <a:prstClr val="black"/>
                </a:solidFill>
                <a:latin typeface="Aptos" panose="02110004020202020204"/>
              </a:rPr>
              <a:pPr defTabSz="933237">
                <a:defRPr/>
              </a:pPr>
              <a:t>6</a:t>
            </a:fld>
            <a:endParaRPr lang="en-US">
              <a:solidFill>
                <a:prstClr val="black"/>
              </a:solidFill>
              <a:latin typeface="Aptos" panose="02110004020202020204"/>
            </a:endParaRPr>
          </a:p>
        </p:txBody>
      </p:sp>
    </p:spTree>
    <p:extLst>
      <p:ext uri="{BB962C8B-B14F-4D97-AF65-F5344CB8AC3E}">
        <p14:creationId xmlns:p14="http://schemas.microsoft.com/office/powerpoint/2010/main" val="394300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so timeline: Our implementation of the Nationwide Permit program is scheduled to occur with the issuance of the 2026 Nationwide Permits in mid-March of 2026. In preparation, we’ve been meeting regularly since the beginning of this year with our state agencies and have been developing draft Regional Conditions to the Nationwide Permits (which we will get into more detail about a little bit later in the presentation). </a:t>
            </a:r>
          </a:p>
          <a:p>
            <a:endParaRPr lang="en-US"/>
          </a:p>
          <a:p>
            <a:r>
              <a:rPr lang="en-US"/>
              <a:t>Those yellow stars indicate where we are in the process: our headquarters published the proposed 2026 Nationwide Permits in the Federal Register and our district has issued a public notice about the Nationwide Permits and our proposed Regional Conditions. Again, we’ll talk about those both in the coming slides, but after those comment periods end, our district will be reviewing the comments we receive, finalizing our Regional Conditions, and completing supplemental documentation to our headquarters’ decision to issue the Nationwide Permits.</a:t>
            </a:r>
          </a:p>
        </p:txBody>
      </p:sp>
      <p:sp>
        <p:nvSpPr>
          <p:cNvPr id="4" name="Slide Number Placeholder 3"/>
          <p:cNvSpPr>
            <a:spLocks noGrp="1"/>
          </p:cNvSpPr>
          <p:nvPr>
            <p:ph type="sldNum" sz="quarter" idx="5"/>
          </p:nvPr>
        </p:nvSpPr>
        <p:spPr/>
        <p:txBody>
          <a:bodyPr/>
          <a:lstStyle/>
          <a:p>
            <a:fld id="{3A5BD645-3B9A-4F39-AD51-DE0B3B0233CD}" type="slidenum">
              <a:rPr lang="en-US" smtClean="0"/>
              <a:t>7</a:t>
            </a:fld>
            <a:endParaRPr lang="en-US"/>
          </a:p>
        </p:txBody>
      </p:sp>
    </p:spTree>
    <p:extLst>
      <p:ext uri="{BB962C8B-B14F-4D97-AF65-F5344CB8AC3E}">
        <p14:creationId xmlns:p14="http://schemas.microsoft.com/office/powerpoint/2010/main" val="35091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thought it would be helpful to illustrate the role our headquarters, the district, and our state agency partners have in the Nationwide Permit program.</a:t>
            </a:r>
          </a:p>
          <a:p>
            <a:endParaRPr lang="en-US"/>
          </a:p>
          <a:p>
            <a:r>
              <a:rPr lang="en-US"/>
              <a:t>As previously said, our headquarters issues the Nationwide Permits every five years via a Federal rule making. So, every five years, they reissue the Nationwide Permits with any proposed changes. Along with the Nationwide Permits, they also develop and issue General Conditions to the Nationwide Permits.</a:t>
            </a:r>
          </a:p>
          <a:p>
            <a:endParaRPr lang="en-US"/>
          </a:p>
          <a:p>
            <a:r>
              <a:rPr lang="en-US"/>
              <a:t>At the district level, we don’t issue the Nationwide Permits, but we verify proposed activities under those Nationwide Permits.  And, during our headquarters’ reissuance efforts, the districts develop and issue Regional Conditions to the Nationwide Permits.  The General Conditions to the Nationwide Permits are quite general because they have to apply nationwide.  Developing Regional Conditions allows districts to ensure minimal impact to the aquatic resources of particular importance in their geographic region.  Districts also have the ability to add Special Conditions on a case-by-case, activity-specific basis to verifications of activities authorized by a Nationwide Permit.  These are developed while a project manager is evaluating a proposed project.</a:t>
            </a:r>
          </a:p>
          <a:p>
            <a:endParaRPr lang="en-US"/>
          </a:p>
          <a:p>
            <a:r>
              <a:rPr lang="en-US"/>
              <a:t>Our state agency partners review the Nationwide Permits, with the General Conditions, and our proposed Regional Conditions under their Clean Water Act Section 401 (that is the Water Quality Certification) and Coastal Zone Management Act authorities.  If the agencies choose issue a Water Quality Certification and concur with our consistency determination, they can add conditions to their certification and concurrence, and those conditions will also apply to the Nationwide Permits.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671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headquarters issues the Nationwide Permits every five years.  The proposed 2026 Nationwide Permits were published in the Federal Register on June 18.  Comments on the proposed Nationwide Permits are being accepted until July 18. If you want to make comments on the Nationwide Permits and/or their General Conditions, you can do so through the Federal Register. Again, our headquarters developments and finalizes the Nationwide Permits and their General Conditions, so the best way to comment on the permits and their conditions is directly to our Headquarters through the Federal Register.</a:t>
            </a:r>
          </a:p>
        </p:txBody>
      </p:sp>
      <p:sp>
        <p:nvSpPr>
          <p:cNvPr id="4" name="Slide Number Placeholder 3"/>
          <p:cNvSpPr>
            <a:spLocks noGrp="1"/>
          </p:cNvSpPr>
          <p:nvPr>
            <p:ph type="sldNum" sz="quarter" idx="5"/>
          </p:nvPr>
        </p:nvSpPr>
        <p:spPr/>
        <p:txBody>
          <a:bodyPr/>
          <a:lstStyle/>
          <a:p>
            <a:fld id="{3A5BD645-3B9A-4F39-AD51-DE0B3B0233CD}" type="slidenum">
              <a:rPr lang="en-US" smtClean="0"/>
              <a:t>9</a:t>
            </a:fld>
            <a:endParaRPr lang="en-US"/>
          </a:p>
        </p:txBody>
      </p:sp>
    </p:spTree>
    <p:extLst>
      <p:ext uri="{BB962C8B-B14F-4D97-AF65-F5344CB8AC3E}">
        <p14:creationId xmlns:p14="http://schemas.microsoft.com/office/powerpoint/2010/main" val="239217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331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45275603"/>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215419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4495059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1942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3159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0" y="2072640"/>
            <a:ext cx="12020549" cy="4482539"/>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7249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52075092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002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3453296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97279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5975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a:extLst>
              <a:ext uri="{FF2B5EF4-FFF2-40B4-BE49-F238E27FC236}">
                <a16:creationId xmlns:a16="http://schemas.microsoft.com/office/drawing/2014/main" id="{C7BD8055-FF8F-646E-4F9E-84B4A33A92B9}"/>
              </a:ext>
            </a:extLst>
          </p:cNvPr>
          <p:cNvPicPr>
            <a:picLocks noChangeAspect="1"/>
          </p:cNvPicPr>
          <p:nvPr userDrawn="1"/>
        </p:nvPicPr>
        <p:blipFill>
          <a:blip r:embed="rId3"/>
          <a:srcRect/>
          <a:stretch/>
        </p:blipFill>
        <p:spPr>
          <a:xfrm>
            <a:off x="356619" y="5602330"/>
            <a:ext cx="2070109" cy="1065985"/>
          </a:xfrm>
          <a:prstGeom prst="rect">
            <a:avLst/>
          </a:prstGeom>
        </p:spPr>
      </p:pic>
    </p:spTree>
    <p:extLst>
      <p:ext uri="{BB962C8B-B14F-4D97-AF65-F5344CB8AC3E}">
        <p14:creationId xmlns:p14="http://schemas.microsoft.com/office/powerpoint/2010/main" val="28597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a:extLst>
              <a:ext uri="{FF2B5EF4-FFF2-40B4-BE49-F238E27FC236}">
                <a16:creationId xmlns:a16="http://schemas.microsoft.com/office/drawing/2014/main" id="{1100FC8E-3C81-583C-9A23-08A75A2C4FEC}"/>
              </a:ext>
            </a:extLst>
          </p:cNvPr>
          <p:cNvPicPr>
            <a:picLocks noChangeAspect="1"/>
          </p:cNvPicPr>
          <p:nvPr userDrawn="1"/>
        </p:nvPicPr>
        <p:blipFill>
          <a:blip r:embed="rId3"/>
          <a:srcRect/>
          <a:stretch/>
        </p:blipFill>
        <p:spPr>
          <a:xfrm>
            <a:off x="432819" y="5556022"/>
            <a:ext cx="2070109"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951657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a:extLst>
              <a:ext uri="{FF2B5EF4-FFF2-40B4-BE49-F238E27FC236}">
                <a16:creationId xmlns:a16="http://schemas.microsoft.com/office/drawing/2014/main" id="{30F6006C-DEAA-A93E-62A5-A2759A856E6B}"/>
              </a:ext>
            </a:extLst>
          </p:cNvPr>
          <p:cNvPicPr>
            <a:picLocks noChangeAspect="1"/>
          </p:cNvPicPr>
          <p:nvPr userDrawn="1"/>
        </p:nvPicPr>
        <p:blipFill>
          <a:blip r:embed="rId3"/>
          <a:srcRect/>
          <a:stretch/>
        </p:blipFill>
        <p:spPr>
          <a:xfrm>
            <a:off x="356619" y="5602330"/>
            <a:ext cx="2070109" cy="1065985"/>
          </a:xfrm>
          <a:prstGeom prst="rect">
            <a:avLst/>
          </a:prstGeom>
        </p:spPr>
      </p:pic>
    </p:spTree>
    <p:extLst>
      <p:ext uri="{BB962C8B-B14F-4D97-AF65-F5344CB8AC3E}">
        <p14:creationId xmlns:p14="http://schemas.microsoft.com/office/powerpoint/2010/main" val="1089470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CC1A89D0-0707-593E-6331-0996B0CFBFA9}"/>
              </a:ext>
            </a:extLst>
          </p:cNvPr>
          <p:cNvPicPr>
            <a:picLocks noChangeAspect="1"/>
          </p:cNvPicPr>
          <p:nvPr userDrawn="1"/>
        </p:nvPicPr>
        <p:blipFill>
          <a:blip r:embed="rId3"/>
          <a:srcRect/>
          <a:stretch/>
        </p:blipFill>
        <p:spPr>
          <a:xfrm>
            <a:off x="356619" y="5602330"/>
            <a:ext cx="2070109" cy="1065985"/>
          </a:xfrm>
          <a:prstGeom prst="rect">
            <a:avLst/>
          </a:prstGeom>
        </p:spPr>
      </p:pic>
    </p:spTree>
    <p:extLst>
      <p:ext uri="{BB962C8B-B14F-4D97-AF65-F5344CB8AC3E}">
        <p14:creationId xmlns:p14="http://schemas.microsoft.com/office/powerpoint/2010/main" val="1521164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a:extLst>
              <a:ext uri="{FF2B5EF4-FFF2-40B4-BE49-F238E27FC236}">
                <a16:creationId xmlns:a16="http://schemas.microsoft.com/office/drawing/2014/main" id="{B1CCCAD0-1673-986A-13CB-641150EDAA17}"/>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409771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2" name="Picture 1">
            <a:extLst>
              <a:ext uri="{FF2B5EF4-FFF2-40B4-BE49-F238E27FC236}">
                <a16:creationId xmlns:a16="http://schemas.microsoft.com/office/drawing/2014/main" id="{A28D7915-ACBF-A2F9-FA2F-5EDCF302477A}"/>
              </a:ext>
            </a:extLst>
          </p:cNvPr>
          <p:cNvPicPr>
            <a:picLocks noChangeAspect="1"/>
          </p:cNvPicPr>
          <p:nvPr userDrawn="1"/>
        </p:nvPicPr>
        <p:blipFill>
          <a:blip r:embed="rId3"/>
          <a:srcRect/>
          <a:stretch/>
        </p:blipFill>
        <p:spPr>
          <a:xfrm>
            <a:off x="381000" y="5583644"/>
            <a:ext cx="2070109" cy="1065985"/>
          </a:xfrm>
          <a:prstGeom prst="rect">
            <a:avLst/>
          </a:prstGeom>
        </p:spPr>
      </p:pic>
    </p:spTree>
    <p:extLst>
      <p:ext uri="{BB962C8B-B14F-4D97-AF65-F5344CB8AC3E}">
        <p14:creationId xmlns:p14="http://schemas.microsoft.com/office/powerpoint/2010/main" val="1669864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F88C9665-11EA-9C45-6EAF-3EEB4A851748}"/>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3462258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317FB9D6-ADBF-D007-BA6F-9BC4ED3BBD45}"/>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10279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7505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126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6251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15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46685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6924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9047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290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9426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165607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3482252"/>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5495023"/>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40464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309580576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883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8463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85725" y="1171624"/>
            <a:ext cx="12020549" cy="4514752"/>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2216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9406235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23011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1264080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2720015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4" name="Picture 3">
            <a:extLst>
              <a:ext uri="{FF2B5EF4-FFF2-40B4-BE49-F238E27FC236}">
                <a16:creationId xmlns:a16="http://schemas.microsoft.com/office/drawing/2014/main" id="{4D7C9CDD-2BAC-C1B5-4065-8403F0F2FD57}"/>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96993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pic>
        <p:nvPicPr>
          <p:cNvPr id="2" name="Picture 1">
            <a:extLst>
              <a:ext uri="{FF2B5EF4-FFF2-40B4-BE49-F238E27FC236}">
                <a16:creationId xmlns:a16="http://schemas.microsoft.com/office/drawing/2014/main" id="{2E3AFC67-7030-C51A-D750-158F1E228B19}"/>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94166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7" name="Picture 6">
            <a:extLst>
              <a:ext uri="{FF2B5EF4-FFF2-40B4-BE49-F238E27FC236}">
                <a16:creationId xmlns:a16="http://schemas.microsoft.com/office/drawing/2014/main" id="{FB65E3B7-2D07-98BD-1EED-172877D26569}"/>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411795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3993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189D5D6C-0994-D021-B06F-5E6E8B55A812}"/>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2545339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2" name="Picture 1">
            <a:extLst>
              <a:ext uri="{FF2B5EF4-FFF2-40B4-BE49-F238E27FC236}">
                <a16:creationId xmlns:a16="http://schemas.microsoft.com/office/drawing/2014/main" id="{BA9AEBE0-0BDF-17B2-5570-A3017F55D445}"/>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303057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2" name="Picture 1">
            <a:extLst>
              <a:ext uri="{FF2B5EF4-FFF2-40B4-BE49-F238E27FC236}">
                <a16:creationId xmlns:a16="http://schemas.microsoft.com/office/drawing/2014/main" id="{93213BF5-6731-41EA-77D9-735ADFF68254}"/>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59174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1C77CF5C-7DE4-CB65-7F56-B430BAFE29C3}"/>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965496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52CF3A3-D550-E6AC-ECAB-2839AC0D0355}"/>
              </a:ext>
            </a:extLst>
          </p:cNvPr>
          <p:cNvPicPr>
            <a:picLocks noChangeAspect="1"/>
          </p:cNvPicPr>
          <p:nvPr userDrawn="1"/>
        </p:nvPicPr>
        <p:blipFill>
          <a:blip r:embed="rId3"/>
          <a:srcRect/>
          <a:stretch/>
        </p:blipFill>
        <p:spPr>
          <a:xfrm>
            <a:off x="356619" y="5602330"/>
            <a:ext cx="2070109" cy="1065985"/>
          </a:xfrm>
          <a:prstGeom prst="rect">
            <a:avLst/>
          </a:prstGeom>
        </p:spPr>
      </p:pic>
    </p:spTree>
    <p:extLst>
      <p:ext uri="{BB962C8B-B14F-4D97-AF65-F5344CB8AC3E}">
        <p14:creationId xmlns:p14="http://schemas.microsoft.com/office/powerpoint/2010/main" val="332854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93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600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2032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2521861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5.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599961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0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hyperlink" Target="https://www.usace.army.mil/Missions/Civil-Works/Regulatory-Program-and-Permits/Nationwide-Permi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e.usace.army.mil/Missions/Regulatory/PublicNotices/Article/4221092/nationwide-permits-reissuance-for-proposed-implementation-in-massachusetts-main/"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CENAE-R-NWP@usace.army.mi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28.png"/><Relationship Id="rId10" Type="http://schemas.microsoft.com/office/2007/relationships/hdphoto" Target="../media/hdphoto3.wdp"/><Relationship Id="rId4" Type="http://schemas.openxmlformats.org/officeDocument/2006/relationships/image" Target="../media/image27.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8.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hyperlink" Target="https://ipac.ecosphere.fws.gov/" TargetMode="External"/><Relationship Id="rId2" Type="http://schemas.openxmlformats.org/officeDocument/2006/relationships/notesSlide" Target="../notesSlides/notesSlide40.xml"/><Relationship Id="rId1" Type="http://schemas.openxmlformats.org/officeDocument/2006/relationships/slideLayout" Target="../slideLayouts/slideLayout2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noaa.maps.arcgis.com/apps/webappviewer/index.html?id=a85c0313b68b44e0927b51928271422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8.xml"/><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hyperlink" Target="mailto:CENAE-R-NWP@USACE.ARMY.MIL" TargetMode="External"/><Relationship Id="rId2" Type="http://schemas.openxmlformats.org/officeDocument/2006/relationships/notesSlide" Target="../notesSlides/notesSlide46.xml"/><Relationship Id="rId1" Type="http://schemas.openxmlformats.org/officeDocument/2006/relationships/slideLayout" Target="../slideLayouts/slideLayout28.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federalregister.gov/documents/2025/06/18/2025-11190/proposal-to-reissue-and-modify-nationwide-permits"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266700" y="260931"/>
            <a:ext cx="5821279" cy="3081131"/>
          </a:xfrm>
        </p:spPr>
        <p:txBody>
          <a:bodyPr/>
          <a:lstStyle/>
          <a:p>
            <a:pPr algn="ctr"/>
            <a:r>
              <a:rPr lang="en-US" u="sng" err="1"/>
              <a:t>u.S.</a:t>
            </a:r>
            <a:r>
              <a:rPr lang="en-US" u="sng"/>
              <a:t> Army Corps of engineers </a:t>
            </a:r>
            <a:br>
              <a:rPr lang="en-US" u="sng"/>
            </a:br>
            <a:r>
              <a:rPr lang="en-US" u="sng"/>
              <a:t>new England district</a:t>
            </a:r>
            <a:br>
              <a:rPr lang="en-US" u="sng"/>
            </a:br>
            <a:r>
              <a:rPr lang="en-US"/>
              <a:t>-</a:t>
            </a:r>
            <a:br>
              <a:rPr lang="en-US" u="sng"/>
            </a:br>
            <a:r>
              <a:rPr lang="en-US" u="sng"/>
              <a:t>nationwide permit program</a:t>
            </a:r>
          </a:p>
        </p:txBody>
      </p:sp>
      <p:pic>
        <p:nvPicPr>
          <p:cNvPr id="18" name="Picture Placeholder 17" descr="A picture containing tree, outdoor, water, nature&#10;&#10;AI-generated content may be incorrect.">
            <a:extLst>
              <a:ext uri="{FF2B5EF4-FFF2-40B4-BE49-F238E27FC236}">
                <a16:creationId xmlns:a16="http://schemas.microsoft.com/office/drawing/2014/main" id="{61CA6576-9086-2928-51B5-F6FD07734B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176" b="13176"/>
          <a:stretch>
            <a:fillRect/>
          </a:stretch>
        </p:blipFill>
        <p:spPr/>
      </p:pic>
      <p:pic>
        <p:nvPicPr>
          <p:cNvPr id="12" name="Picture Placeholder 11" descr="A picture containing grass, outdoor, tree, field&#10;&#10;AI-generated content may be incorrect.">
            <a:extLst>
              <a:ext uri="{FF2B5EF4-FFF2-40B4-BE49-F238E27FC236}">
                <a16:creationId xmlns:a16="http://schemas.microsoft.com/office/drawing/2014/main" id="{CACBB26C-AC15-1FF3-D7CD-F07059B00C2B}"/>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9826" r="9826"/>
          <a:stretch>
            <a:fillRect/>
          </a:stretch>
        </p:blipFill>
        <p:spPr/>
      </p:pic>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a:xfrm>
            <a:off x="266701" y="3695794"/>
            <a:ext cx="4719288" cy="1671543"/>
          </a:xfrm>
        </p:spPr>
        <p:txBody>
          <a:bodyPr/>
          <a:lstStyle/>
          <a:p>
            <a:r>
              <a:rPr lang="en-US"/>
              <a:t>New England District</a:t>
            </a:r>
          </a:p>
          <a:p>
            <a:r>
              <a:rPr lang="en-US"/>
              <a:t>Connecticut</a:t>
            </a:r>
          </a:p>
          <a:p>
            <a:r>
              <a:rPr lang="en-US"/>
              <a:t>July 18, 2025</a:t>
            </a:r>
          </a:p>
        </p:txBody>
      </p:sp>
      <p:pic>
        <p:nvPicPr>
          <p:cNvPr id="20" name="Picture Placeholder 19" descr="A picture containing outdoor, water, bird, ground&#10;&#10;AI-generated content may be incorrect.">
            <a:extLst>
              <a:ext uri="{FF2B5EF4-FFF2-40B4-BE49-F238E27FC236}">
                <a16:creationId xmlns:a16="http://schemas.microsoft.com/office/drawing/2014/main" id="{8646B9E0-7033-CA11-48A6-7630D5D65FE7}"/>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9826" r="9826"/>
          <a:stretch>
            <a:fillRect/>
          </a:stretch>
        </p:blipFill>
        <p:spPr/>
      </p:pic>
    </p:spTree>
    <p:extLst>
      <p:ext uri="{BB962C8B-B14F-4D97-AF65-F5344CB8AC3E}">
        <p14:creationId xmlns:p14="http://schemas.microsoft.com/office/powerpoint/2010/main" val="273422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Nationwide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059909"/>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2" name="Content Placeholder 8">
            <a:extLst>
              <a:ext uri="{FF2B5EF4-FFF2-40B4-BE49-F238E27FC236}">
                <a16:creationId xmlns:a16="http://schemas.microsoft.com/office/drawing/2014/main" id="{FD0E5DC0-E83A-9670-0969-864F64A90E2B}"/>
              </a:ext>
            </a:extLst>
          </p:cNvPr>
          <p:cNvSpPr txBox="1">
            <a:spLocks/>
          </p:cNvSpPr>
          <p:nvPr/>
        </p:nvSpPr>
        <p:spPr>
          <a:xfrm>
            <a:off x="266701" y="961901"/>
            <a:ext cx="5721406" cy="5420503"/>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228600" indent="-228600">
              <a:buFont typeface="Arial" pitchFamily="34" charset="0"/>
              <a:buAutoNum type="arabicPeriod"/>
            </a:pPr>
            <a:r>
              <a:rPr lang="en-US" sz="1300">
                <a:solidFill>
                  <a:schemeClr val="tx1"/>
                </a:solidFill>
              </a:rPr>
              <a:t>Aids to Navigation</a:t>
            </a:r>
          </a:p>
          <a:p>
            <a:pPr marL="228600" indent="-228600">
              <a:buFont typeface="Arial" pitchFamily="34" charset="0"/>
              <a:buAutoNum type="arabicPeriod"/>
            </a:pPr>
            <a:r>
              <a:rPr lang="en-US" sz="1300">
                <a:solidFill>
                  <a:schemeClr val="accent6"/>
                </a:solidFill>
              </a:rPr>
              <a:t>Structures in Artificial Canals (RGP)</a:t>
            </a:r>
          </a:p>
          <a:p>
            <a:pPr marL="228600" indent="-228600">
              <a:buFont typeface="Arial" pitchFamily="34" charset="0"/>
              <a:buAutoNum type="arabicPeriod"/>
            </a:pPr>
            <a:r>
              <a:rPr lang="en-US" sz="1300">
                <a:solidFill>
                  <a:schemeClr val="tx1"/>
                </a:solidFill>
              </a:rPr>
              <a:t>Maintenance</a:t>
            </a:r>
          </a:p>
          <a:p>
            <a:pPr marL="228600" indent="-228600">
              <a:buFont typeface="Arial" pitchFamily="34" charset="0"/>
              <a:buAutoNum type="arabicPeriod"/>
            </a:pPr>
            <a:r>
              <a:rPr lang="en-US" sz="1300">
                <a:solidFill>
                  <a:schemeClr val="tx1"/>
                </a:solidFill>
              </a:rPr>
              <a:t>Fish and Wildlife Harvesting, Enhancement, and Attraction Devices and Activities</a:t>
            </a:r>
          </a:p>
          <a:p>
            <a:pPr marL="228600" indent="-228600">
              <a:buFont typeface="Arial" pitchFamily="34" charset="0"/>
              <a:buAutoNum type="arabicPeriod"/>
            </a:pPr>
            <a:r>
              <a:rPr lang="en-US" sz="1300">
                <a:solidFill>
                  <a:schemeClr val="tx1"/>
                </a:solidFill>
              </a:rPr>
              <a:t>Scientific Measurement Devices</a:t>
            </a:r>
          </a:p>
          <a:p>
            <a:pPr marL="228600" indent="-228600">
              <a:buFont typeface="Arial" pitchFamily="34" charset="0"/>
              <a:buAutoNum type="arabicPeriod"/>
            </a:pPr>
            <a:r>
              <a:rPr lang="en-US" sz="1300">
                <a:solidFill>
                  <a:schemeClr val="tx1"/>
                </a:solidFill>
              </a:rPr>
              <a:t>Survey Activities</a:t>
            </a:r>
          </a:p>
          <a:p>
            <a:pPr marL="228600" indent="-228600">
              <a:buFont typeface="Arial" pitchFamily="34" charset="0"/>
              <a:buAutoNum type="arabicPeriod"/>
            </a:pPr>
            <a:r>
              <a:rPr lang="en-US" sz="1300">
                <a:solidFill>
                  <a:schemeClr val="tx1"/>
                </a:solidFill>
              </a:rPr>
              <a:t>Outfall Structures and Associated Intake Structures</a:t>
            </a:r>
          </a:p>
          <a:p>
            <a:pPr marL="228600" indent="-228600">
              <a:buFont typeface="Arial" pitchFamily="34" charset="0"/>
              <a:buAutoNum type="arabicPeriod"/>
            </a:pPr>
            <a:r>
              <a:rPr lang="en-US" sz="1300">
                <a:solidFill>
                  <a:schemeClr val="tx1"/>
                </a:solidFill>
              </a:rPr>
              <a:t>Oil and Gas Structures on the Outer Continental Shelf</a:t>
            </a:r>
          </a:p>
          <a:p>
            <a:pPr marL="228600" indent="-228600">
              <a:buFont typeface="Arial" pitchFamily="34" charset="0"/>
              <a:buAutoNum type="arabicPeriod"/>
            </a:pPr>
            <a:r>
              <a:rPr lang="en-US" sz="1300">
                <a:solidFill>
                  <a:schemeClr val="tx1"/>
                </a:solidFill>
              </a:rPr>
              <a:t>Structures in Fleeting and Anchorage Areas</a:t>
            </a:r>
          </a:p>
          <a:p>
            <a:pPr marL="228600" indent="-228600">
              <a:buFont typeface="Arial" pitchFamily="34" charset="0"/>
              <a:buAutoNum type="arabicPeriod"/>
            </a:pPr>
            <a:r>
              <a:rPr lang="en-US" sz="1300">
                <a:solidFill>
                  <a:schemeClr val="tx1"/>
                </a:solidFill>
              </a:rPr>
              <a:t>Mooring Buoys</a:t>
            </a:r>
          </a:p>
          <a:p>
            <a:pPr marL="228600" indent="-228600">
              <a:buFont typeface="Arial" pitchFamily="34" charset="0"/>
              <a:buAutoNum type="arabicPeriod"/>
            </a:pPr>
            <a:r>
              <a:rPr lang="en-US" sz="1300">
                <a:solidFill>
                  <a:schemeClr val="tx1"/>
                </a:solidFill>
              </a:rPr>
              <a:t>Temporary Recreational Structures</a:t>
            </a:r>
          </a:p>
          <a:p>
            <a:pPr marL="228600" indent="-228600">
              <a:buFont typeface="Arial" pitchFamily="34" charset="0"/>
              <a:buAutoNum type="arabicPeriod"/>
            </a:pPr>
            <a:r>
              <a:rPr lang="en-US" sz="1300">
                <a:solidFill>
                  <a:schemeClr val="tx1"/>
                </a:solidFill>
              </a:rPr>
              <a:t>Oil or Natural Gas Pipeline Activities</a:t>
            </a:r>
          </a:p>
          <a:p>
            <a:pPr marL="228600" indent="-228600">
              <a:buFont typeface="Arial" pitchFamily="34" charset="0"/>
              <a:buAutoNum type="arabicPeriod"/>
            </a:pPr>
            <a:r>
              <a:rPr lang="en-US" sz="1300">
                <a:solidFill>
                  <a:schemeClr val="tx1"/>
                </a:solidFill>
              </a:rPr>
              <a:t>Bank Stabilization</a:t>
            </a:r>
          </a:p>
          <a:p>
            <a:pPr marL="228600" indent="-228600">
              <a:buFont typeface="Arial" pitchFamily="34" charset="0"/>
              <a:buAutoNum type="arabicPeriod"/>
            </a:pPr>
            <a:r>
              <a:rPr lang="en-US" sz="1300">
                <a:solidFill>
                  <a:schemeClr val="tx1"/>
                </a:solidFill>
              </a:rPr>
              <a:t>Linear Transportation Projects</a:t>
            </a:r>
          </a:p>
          <a:p>
            <a:pPr marL="228600" indent="-228600">
              <a:buFont typeface="Arial" pitchFamily="34" charset="0"/>
              <a:buAutoNum type="arabicPeriod"/>
            </a:pPr>
            <a:r>
              <a:rPr lang="en-US" sz="1300">
                <a:solidFill>
                  <a:schemeClr val="tx1"/>
                </a:solidFill>
              </a:rPr>
              <a:t>U.S. Coast Guard Approved Bridges</a:t>
            </a:r>
          </a:p>
          <a:p>
            <a:pPr marL="228600" indent="-228600">
              <a:buFont typeface="Arial" pitchFamily="34" charset="0"/>
              <a:buAutoNum type="arabicPeriod"/>
            </a:pPr>
            <a:r>
              <a:rPr lang="en-US" sz="1300">
                <a:solidFill>
                  <a:schemeClr val="tx1"/>
                </a:solidFill>
              </a:rPr>
              <a:t>Return Water from Upland Contained Disposal Areas</a:t>
            </a:r>
          </a:p>
          <a:p>
            <a:pPr marL="228600" indent="-228600">
              <a:buFont typeface="Arial" pitchFamily="34" charset="0"/>
              <a:buAutoNum type="arabicPeriod"/>
            </a:pPr>
            <a:r>
              <a:rPr lang="en-US" sz="1300">
                <a:solidFill>
                  <a:schemeClr val="tx1"/>
                </a:solidFill>
              </a:rPr>
              <a:t>Hydropower Projects</a:t>
            </a:r>
          </a:p>
          <a:p>
            <a:pPr marL="228600" indent="-228600">
              <a:buFont typeface="Arial" pitchFamily="34" charset="0"/>
              <a:buAutoNum type="arabicPeriod"/>
            </a:pPr>
            <a:r>
              <a:rPr lang="en-US" sz="1300">
                <a:solidFill>
                  <a:schemeClr val="tx1"/>
                </a:solidFill>
              </a:rPr>
              <a:t>Minor Discharges</a:t>
            </a:r>
          </a:p>
          <a:p>
            <a:pPr marL="228600" indent="-228600">
              <a:buFont typeface="Arial" pitchFamily="34" charset="0"/>
              <a:buAutoNum type="arabicPeriod"/>
            </a:pPr>
            <a:r>
              <a:rPr lang="en-US" sz="1300">
                <a:solidFill>
                  <a:schemeClr val="tx1"/>
                </a:solidFill>
              </a:rPr>
              <a:t>Minor Dredging</a:t>
            </a:r>
          </a:p>
          <a:p>
            <a:pPr marL="228600" indent="-228600">
              <a:buFont typeface="Arial" pitchFamily="34" charset="0"/>
              <a:buAutoNum type="arabicPeriod"/>
            </a:pPr>
            <a:r>
              <a:rPr lang="en-US" sz="1300">
                <a:solidFill>
                  <a:schemeClr val="tx1"/>
                </a:solidFill>
              </a:rPr>
              <a:t>Response Operations for Oil or Hazardous Substances</a:t>
            </a:r>
          </a:p>
          <a:p>
            <a:pPr marL="228600" indent="-228600">
              <a:buFont typeface="Arial" pitchFamily="34" charset="0"/>
              <a:buAutoNum type="arabicPeriod"/>
            </a:pPr>
            <a:r>
              <a:rPr lang="en-US" sz="1300">
                <a:solidFill>
                  <a:schemeClr val="accent6"/>
                </a:solidFill>
              </a:rPr>
              <a:t>Surface Coal Mining Activities</a:t>
            </a:r>
          </a:p>
          <a:p>
            <a:pPr marL="228600" indent="-228600">
              <a:buFont typeface="Arial" pitchFamily="34" charset="0"/>
              <a:buAutoNum type="arabicPeriod"/>
            </a:pPr>
            <a:r>
              <a:rPr lang="en-US" sz="1300">
                <a:solidFill>
                  <a:schemeClr val="tx1"/>
                </a:solidFill>
              </a:rPr>
              <a:t>Removal of Vessels</a:t>
            </a:r>
          </a:p>
          <a:p>
            <a:pPr marL="228600" indent="-228600">
              <a:buFont typeface="Arial" pitchFamily="34" charset="0"/>
              <a:buAutoNum type="arabicPeriod"/>
            </a:pPr>
            <a:r>
              <a:rPr lang="en-US" sz="1300">
                <a:solidFill>
                  <a:schemeClr val="tx1"/>
                </a:solidFill>
              </a:rPr>
              <a:t>Approved Categorical Exclusions</a:t>
            </a:r>
          </a:p>
          <a:p>
            <a:pPr marL="228600" indent="-228600">
              <a:buFont typeface="Arial" pitchFamily="34" charset="0"/>
              <a:buAutoNum type="arabicPeriod"/>
            </a:pPr>
            <a:r>
              <a:rPr lang="en-US" sz="1300">
                <a:solidFill>
                  <a:schemeClr val="accent6"/>
                </a:solidFill>
              </a:rPr>
              <a:t>Indian Tribe or State Administered Section 404 Programs</a:t>
            </a:r>
          </a:p>
          <a:p>
            <a:pPr marL="228600" indent="-228600">
              <a:buFont typeface="Arial" pitchFamily="34" charset="0"/>
              <a:buAutoNum type="arabicPeriod"/>
            </a:pPr>
            <a:r>
              <a:rPr lang="en-US" sz="1300">
                <a:solidFill>
                  <a:schemeClr val="accent6"/>
                </a:solidFill>
              </a:rPr>
              <a:t>Structural Discharges (RGP)</a:t>
            </a:r>
          </a:p>
          <a:p>
            <a:r>
              <a:rPr lang="en-US" sz="1300">
                <a:solidFill>
                  <a:schemeClr val="tx1"/>
                </a:solidFill>
              </a:rPr>
              <a:t>27. Aquatic Habitat Restoration, Enhancement, and Establishment Activities</a:t>
            </a:r>
          </a:p>
          <a:p>
            <a:r>
              <a:rPr lang="en-US" sz="1300">
                <a:solidFill>
                  <a:schemeClr val="tx1"/>
                </a:solidFill>
              </a:rPr>
              <a:t>28. Modifications of Existing Marinas</a:t>
            </a:r>
          </a:p>
          <a:p>
            <a:r>
              <a:rPr lang="en-US" sz="1300">
                <a:solidFill>
                  <a:schemeClr val="tx1"/>
                </a:solidFill>
              </a:rPr>
              <a:t>29. Residential Developments</a:t>
            </a:r>
          </a:p>
        </p:txBody>
      </p:sp>
      <p:sp>
        <p:nvSpPr>
          <p:cNvPr id="3" name="Content Placeholder 9">
            <a:extLst>
              <a:ext uri="{FF2B5EF4-FFF2-40B4-BE49-F238E27FC236}">
                <a16:creationId xmlns:a16="http://schemas.microsoft.com/office/drawing/2014/main" id="{A6567C44-5BE6-388E-CBF1-DF7BC830B683}"/>
              </a:ext>
            </a:extLst>
          </p:cNvPr>
          <p:cNvSpPr txBox="1">
            <a:spLocks/>
          </p:cNvSpPr>
          <p:nvPr/>
        </p:nvSpPr>
        <p:spPr>
          <a:xfrm>
            <a:off x="6203895" y="794657"/>
            <a:ext cx="5721406" cy="5587747"/>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300">
                <a:solidFill>
                  <a:schemeClr val="accent6"/>
                </a:solidFill>
              </a:rPr>
              <a:t>30. Moist Soil Management for Wildlife</a:t>
            </a:r>
          </a:p>
          <a:p>
            <a:r>
              <a:rPr lang="en-US" sz="1300">
                <a:solidFill>
                  <a:schemeClr val="tx1"/>
                </a:solidFill>
              </a:rPr>
              <a:t>31. Maintenance of Existing Flood Control Facilities</a:t>
            </a:r>
          </a:p>
          <a:p>
            <a:r>
              <a:rPr lang="en-US" sz="1300">
                <a:solidFill>
                  <a:schemeClr val="tx1"/>
                </a:solidFill>
              </a:rPr>
              <a:t>32. Completed Enforcement Actions</a:t>
            </a:r>
          </a:p>
          <a:p>
            <a:r>
              <a:rPr lang="en-US" sz="1300">
                <a:solidFill>
                  <a:schemeClr val="tx1"/>
                </a:solidFill>
              </a:rPr>
              <a:t>33. Temporary Construction, Access, and Dewatering</a:t>
            </a:r>
          </a:p>
          <a:p>
            <a:r>
              <a:rPr lang="en-US" sz="1300">
                <a:solidFill>
                  <a:schemeClr val="tx1"/>
                </a:solidFill>
              </a:rPr>
              <a:t>34. Cranberry Production Activities</a:t>
            </a:r>
          </a:p>
          <a:p>
            <a:r>
              <a:rPr lang="en-US" sz="1300">
                <a:solidFill>
                  <a:schemeClr val="tx1"/>
                </a:solidFill>
              </a:rPr>
              <a:t>35. Maintenance Dredging of Existing Basins</a:t>
            </a:r>
          </a:p>
          <a:p>
            <a:r>
              <a:rPr lang="en-US" sz="1300">
                <a:solidFill>
                  <a:schemeClr val="tx1"/>
                </a:solidFill>
              </a:rPr>
              <a:t>36. Boat Ramps</a:t>
            </a:r>
          </a:p>
          <a:p>
            <a:r>
              <a:rPr lang="en-US" sz="1300">
                <a:solidFill>
                  <a:schemeClr val="tx1"/>
                </a:solidFill>
              </a:rPr>
              <a:t>37. Emergency Watershed Protection and Rehabilitation</a:t>
            </a:r>
          </a:p>
          <a:p>
            <a:r>
              <a:rPr lang="en-US" sz="1300">
                <a:solidFill>
                  <a:schemeClr val="tx1"/>
                </a:solidFill>
              </a:rPr>
              <a:t>38. Cleanup of Hazardous and Toxic Waste</a:t>
            </a:r>
          </a:p>
          <a:p>
            <a:r>
              <a:rPr lang="en-US" sz="1300">
                <a:solidFill>
                  <a:schemeClr val="tx1"/>
                </a:solidFill>
              </a:rPr>
              <a:t>39. Commercial and Institutional Developments</a:t>
            </a:r>
          </a:p>
          <a:p>
            <a:r>
              <a:rPr lang="en-US" sz="1300">
                <a:solidFill>
                  <a:schemeClr val="tx1"/>
                </a:solidFill>
              </a:rPr>
              <a:t>40. Agricultural Activities</a:t>
            </a:r>
          </a:p>
          <a:p>
            <a:r>
              <a:rPr lang="en-US" sz="1300">
                <a:solidFill>
                  <a:schemeClr val="tx1"/>
                </a:solidFill>
              </a:rPr>
              <a:t>41. Reshaping Existing Drainage and Irrigation Ditches</a:t>
            </a:r>
          </a:p>
          <a:p>
            <a:r>
              <a:rPr lang="en-US" sz="1300">
                <a:solidFill>
                  <a:schemeClr val="tx1"/>
                </a:solidFill>
              </a:rPr>
              <a:t>42. Recreational Facilities</a:t>
            </a:r>
          </a:p>
          <a:p>
            <a:r>
              <a:rPr lang="en-US" sz="1300">
                <a:solidFill>
                  <a:schemeClr val="tx1"/>
                </a:solidFill>
              </a:rPr>
              <a:t>43. Stormwater Management Facilities</a:t>
            </a:r>
          </a:p>
          <a:p>
            <a:r>
              <a:rPr lang="en-US" sz="1300">
                <a:solidFill>
                  <a:schemeClr val="tx1"/>
                </a:solidFill>
              </a:rPr>
              <a:t>44. Mining Activities</a:t>
            </a:r>
          </a:p>
          <a:p>
            <a:r>
              <a:rPr lang="en-US" sz="1300">
                <a:solidFill>
                  <a:schemeClr val="tx1"/>
                </a:solidFill>
              </a:rPr>
              <a:t>45. Repair of Uplands Damaged by Discrete Events</a:t>
            </a:r>
          </a:p>
          <a:p>
            <a:r>
              <a:rPr lang="en-US" sz="1300">
                <a:solidFill>
                  <a:schemeClr val="tx1"/>
                </a:solidFill>
              </a:rPr>
              <a:t>46. Discharges in Ditches</a:t>
            </a:r>
          </a:p>
          <a:p>
            <a:r>
              <a:rPr lang="en-US" sz="1300">
                <a:solidFill>
                  <a:schemeClr val="tx1"/>
                </a:solidFill>
              </a:rPr>
              <a:t>48. Commercial Shellfish Mariculture Activities</a:t>
            </a:r>
          </a:p>
          <a:p>
            <a:r>
              <a:rPr lang="en-US" sz="1300">
                <a:solidFill>
                  <a:schemeClr val="accent6"/>
                </a:solidFill>
              </a:rPr>
              <a:t>49. Coal Remining Activities</a:t>
            </a:r>
          </a:p>
          <a:p>
            <a:r>
              <a:rPr lang="en-US" sz="1300">
                <a:solidFill>
                  <a:srgbClr val="C00000"/>
                </a:solidFill>
              </a:rPr>
              <a:t>50. Underground Coal Mining Activities</a:t>
            </a:r>
          </a:p>
          <a:p>
            <a:r>
              <a:rPr lang="en-US" sz="1300">
                <a:solidFill>
                  <a:schemeClr val="tx1"/>
                </a:solidFill>
              </a:rPr>
              <a:t>51. Land-Based Renewable Energy Generation Facilities</a:t>
            </a:r>
          </a:p>
          <a:p>
            <a:r>
              <a:rPr lang="en-US" sz="1300">
                <a:solidFill>
                  <a:schemeClr val="tx1"/>
                </a:solidFill>
              </a:rPr>
              <a:t>52. Water-Based Renewable Energy</a:t>
            </a:r>
          </a:p>
          <a:p>
            <a:r>
              <a:rPr lang="en-US" sz="1300">
                <a:solidFill>
                  <a:schemeClr val="tx1"/>
                </a:solidFill>
              </a:rPr>
              <a:t>53. Removal of Low-Head Dams</a:t>
            </a:r>
          </a:p>
          <a:p>
            <a:r>
              <a:rPr lang="en-US" sz="1300">
                <a:solidFill>
                  <a:schemeClr val="tx1"/>
                </a:solidFill>
              </a:rPr>
              <a:t>54. Living Shorelines</a:t>
            </a:r>
          </a:p>
          <a:p>
            <a:r>
              <a:rPr lang="en-US" sz="1300">
                <a:solidFill>
                  <a:schemeClr val="tx1"/>
                </a:solidFill>
              </a:rPr>
              <a:t>55. Seaweed Mariculture Activities</a:t>
            </a:r>
          </a:p>
          <a:p>
            <a:r>
              <a:rPr lang="en-US" sz="1300">
                <a:solidFill>
                  <a:schemeClr val="accent6"/>
                </a:solidFill>
              </a:rPr>
              <a:t>56. Finfish Mariculture Activities [Revoked nationwide]</a:t>
            </a:r>
          </a:p>
          <a:p>
            <a:r>
              <a:rPr lang="en-US" sz="1300">
                <a:solidFill>
                  <a:schemeClr val="tx1"/>
                </a:solidFill>
              </a:rPr>
              <a:t>57. Electric Utility Line and Telecommunications Activities</a:t>
            </a:r>
          </a:p>
          <a:p>
            <a:r>
              <a:rPr lang="en-US" sz="1300">
                <a:solidFill>
                  <a:schemeClr val="tx1"/>
                </a:solidFill>
              </a:rPr>
              <a:t>58. Utility Line Activities for Water and Other Substances</a:t>
            </a:r>
          </a:p>
          <a:p>
            <a:r>
              <a:rPr lang="en-US" sz="1300">
                <a:solidFill>
                  <a:schemeClr val="tx1"/>
                </a:solidFill>
              </a:rPr>
              <a:t>59. Water Reclamation and Reuse Facilities</a:t>
            </a:r>
          </a:p>
          <a:p>
            <a:r>
              <a:rPr lang="en-US" sz="1300">
                <a:solidFill>
                  <a:srgbClr val="00B050"/>
                </a:solidFill>
              </a:rPr>
              <a:t>A. Activities to Improve Passage of Fish and Other Aquatic Organisms</a:t>
            </a:r>
          </a:p>
        </p:txBody>
      </p:sp>
    </p:spTree>
    <p:extLst>
      <p:ext uri="{BB962C8B-B14F-4D97-AF65-F5344CB8AC3E}">
        <p14:creationId xmlns:p14="http://schemas.microsoft.com/office/powerpoint/2010/main" val="184950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Nationwide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4" name="Picture 3">
            <a:extLst>
              <a:ext uri="{FF2B5EF4-FFF2-40B4-BE49-F238E27FC236}">
                <a16:creationId xmlns:a16="http://schemas.microsoft.com/office/drawing/2014/main" id="{1B313C88-8595-5D65-E360-4480D5714392}"/>
              </a:ext>
            </a:extLst>
          </p:cNvPr>
          <p:cNvPicPr>
            <a:picLocks noChangeAspect="1"/>
          </p:cNvPicPr>
          <p:nvPr/>
        </p:nvPicPr>
        <p:blipFill>
          <a:blip r:embed="rId3"/>
          <a:srcRect b="539"/>
          <a:stretch/>
        </p:blipFill>
        <p:spPr>
          <a:xfrm>
            <a:off x="80123" y="1066470"/>
            <a:ext cx="12031754" cy="4725059"/>
          </a:xfrm>
          <a:prstGeom prst="rect">
            <a:avLst/>
          </a:prstGeom>
        </p:spPr>
      </p:pic>
      <p:sp>
        <p:nvSpPr>
          <p:cNvPr id="5" name="TextBox 4">
            <a:extLst>
              <a:ext uri="{FF2B5EF4-FFF2-40B4-BE49-F238E27FC236}">
                <a16:creationId xmlns:a16="http://schemas.microsoft.com/office/drawing/2014/main" id="{CD5CB364-EFB4-8E31-DDBB-2046DE230BE2}"/>
              </a:ext>
            </a:extLst>
          </p:cNvPr>
          <p:cNvSpPr txBox="1"/>
          <p:nvPr/>
        </p:nvSpPr>
        <p:spPr>
          <a:xfrm>
            <a:off x="80123" y="6321623"/>
            <a:ext cx="10968877" cy="307777"/>
          </a:xfrm>
          <a:prstGeom prst="rect">
            <a:avLst/>
          </a:prstGeom>
          <a:noFill/>
        </p:spPr>
        <p:txBody>
          <a:bodyPr wrap="square" rtlCol="0">
            <a:spAutoFit/>
          </a:bodyPr>
          <a:lstStyle/>
          <a:p>
            <a:r>
              <a:rPr lang="en-US" sz="1400">
                <a:hlinkClick r:id="rId4"/>
              </a:rPr>
              <a:t>https://www.usace.army.mil/Missions/Civil-Works/Regulatory-Program-and-Permits/Nationwide-Permits/</a:t>
            </a:r>
            <a:endParaRPr lang="en-US" sz="1400"/>
          </a:p>
        </p:txBody>
      </p:sp>
      <p:pic>
        <p:nvPicPr>
          <p:cNvPr id="2" name="Picture 1">
            <a:extLst>
              <a:ext uri="{FF2B5EF4-FFF2-40B4-BE49-F238E27FC236}">
                <a16:creationId xmlns:a16="http://schemas.microsoft.com/office/drawing/2014/main" id="{15C686B9-EC97-C22E-6E76-BB6B8C91F387}"/>
              </a:ext>
            </a:extLst>
          </p:cNvPr>
          <p:cNvPicPr>
            <a:picLocks noChangeAspect="1"/>
          </p:cNvPicPr>
          <p:nvPr/>
        </p:nvPicPr>
        <p:blipFill>
          <a:blip r:embed="rId5"/>
          <a:stretch>
            <a:fillRect/>
          </a:stretch>
        </p:blipFill>
        <p:spPr>
          <a:xfrm>
            <a:off x="9638218" y="128981"/>
            <a:ext cx="1306446" cy="1306446"/>
          </a:xfrm>
          <a:prstGeom prst="rect">
            <a:avLst/>
          </a:prstGeom>
        </p:spPr>
      </p:pic>
    </p:spTree>
    <p:extLst>
      <p:ext uri="{BB962C8B-B14F-4D97-AF65-F5344CB8AC3E}">
        <p14:creationId xmlns:p14="http://schemas.microsoft.com/office/powerpoint/2010/main" val="331023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Nationwide permits general conditions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5546271" cy="5362662"/>
          </a:xfrm>
        </p:spPr>
        <p:txBody>
          <a:bodyPr/>
          <a:lstStyle/>
          <a:p>
            <a:pPr marL="457200" indent="-457200">
              <a:buAutoNum type="arabicPeriod"/>
            </a:pPr>
            <a:r>
              <a:rPr lang="en-US" sz="2000">
                <a:solidFill>
                  <a:schemeClr val="tx1"/>
                </a:solidFill>
                <a:latin typeface="+mn-lt"/>
              </a:rPr>
              <a:t>Navigation</a:t>
            </a:r>
          </a:p>
          <a:p>
            <a:pPr marL="457200" indent="-457200">
              <a:buAutoNum type="arabicPeriod"/>
            </a:pPr>
            <a:r>
              <a:rPr lang="en-US" sz="2000">
                <a:solidFill>
                  <a:schemeClr val="tx1"/>
                </a:solidFill>
                <a:latin typeface="+mn-lt"/>
              </a:rPr>
              <a:t>Aquatic Life Movements</a:t>
            </a:r>
          </a:p>
          <a:p>
            <a:pPr marL="457200" indent="-457200">
              <a:buAutoNum type="arabicPeriod"/>
            </a:pPr>
            <a:r>
              <a:rPr lang="en-US" sz="2000">
                <a:solidFill>
                  <a:schemeClr val="tx1"/>
                </a:solidFill>
                <a:latin typeface="+mn-lt"/>
              </a:rPr>
              <a:t>Spawning Areas</a:t>
            </a:r>
          </a:p>
          <a:p>
            <a:pPr marL="457200" indent="-457200">
              <a:buAutoNum type="arabicPeriod"/>
            </a:pPr>
            <a:r>
              <a:rPr lang="en-US" sz="2000">
                <a:solidFill>
                  <a:schemeClr val="tx1"/>
                </a:solidFill>
                <a:latin typeface="+mn-lt"/>
              </a:rPr>
              <a:t>Migratory Bird Breeding Areas</a:t>
            </a:r>
          </a:p>
          <a:p>
            <a:pPr marL="457200" indent="-457200">
              <a:buAutoNum type="arabicPeriod"/>
            </a:pPr>
            <a:r>
              <a:rPr lang="en-US" sz="2000">
                <a:solidFill>
                  <a:schemeClr val="tx1"/>
                </a:solidFill>
                <a:latin typeface="+mn-lt"/>
              </a:rPr>
              <a:t>Shellfish Beds</a:t>
            </a:r>
          </a:p>
          <a:p>
            <a:pPr marL="457200" indent="-457200">
              <a:buAutoNum type="arabicPeriod"/>
            </a:pPr>
            <a:r>
              <a:rPr lang="en-US" sz="2000">
                <a:solidFill>
                  <a:schemeClr val="tx1"/>
                </a:solidFill>
                <a:latin typeface="+mn-lt"/>
              </a:rPr>
              <a:t>Suitable Material</a:t>
            </a:r>
          </a:p>
          <a:p>
            <a:pPr marL="457200" indent="-457200">
              <a:buAutoNum type="arabicPeriod"/>
            </a:pPr>
            <a:r>
              <a:rPr lang="en-US" sz="2000">
                <a:solidFill>
                  <a:schemeClr val="tx1"/>
                </a:solidFill>
                <a:latin typeface="+mn-lt"/>
              </a:rPr>
              <a:t>Water Supply Intakes</a:t>
            </a:r>
          </a:p>
          <a:p>
            <a:pPr marL="457200" indent="-457200">
              <a:buAutoNum type="arabicPeriod"/>
            </a:pPr>
            <a:r>
              <a:rPr lang="en-US" sz="2000">
                <a:solidFill>
                  <a:schemeClr val="tx1"/>
                </a:solidFill>
                <a:latin typeface="+mn-lt"/>
              </a:rPr>
              <a:t>Adverse Effects from Impoundments</a:t>
            </a:r>
          </a:p>
          <a:p>
            <a:pPr marL="457200" indent="-457200">
              <a:buAutoNum type="arabicPeriod"/>
            </a:pPr>
            <a:r>
              <a:rPr lang="en-US" sz="2000">
                <a:solidFill>
                  <a:schemeClr val="tx1"/>
                </a:solidFill>
                <a:latin typeface="+mn-lt"/>
              </a:rPr>
              <a:t>Management of Water Flows</a:t>
            </a:r>
          </a:p>
          <a:p>
            <a:pPr marL="457200" indent="-457200">
              <a:buAutoNum type="arabicPeriod"/>
            </a:pPr>
            <a:r>
              <a:rPr lang="en-US" sz="2000">
                <a:solidFill>
                  <a:schemeClr val="tx1"/>
                </a:solidFill>
                <a:latin typeface="+mn-lt"/>
              </a:rPr>
              <a:t>Fills within 100-Year Floodplains</a:t>
            </a:r>
          </a:p>
          <a:p>
            <a:pPr marL="457200" indent="-457200">
              <a:buAutoNum type="arabicPeriod"/>
            </a:pPr>
            <a:r>
              <a:rPr lang="en-US" sz="2000">
                <a:solidFill>
                  <a:schemeClr val="tx1"/>
                </a:solidFill>
                <a:latin typeface="+mn-lt"/>
              </a:rPr>
              <a:t>Equipment</a:t>
            </a:r>
          </a:p>
          <a:p>
            <a:pPr marL="457200" indent="-457200">
              <a:buAutoNum type="arabicPeriod"/>
            </a:pPr>
            <a:r>
              <a:rPr lang="en-US" sz="2000">
                <a:solidFill>
                  <a:schemeClr val="tx1"/>
                </a:solidFill>
                <a:latin typeface="+mn-lt"/>
              </a:rPr>
              <a:t>Soil Erosion and Sediment Controls</a:t>
            </a:r>
          </a:p>
          <a:p>
            <a:pPr marL="457200" indent="-457200">
              <a:buAutoNum type="arabicPeriod"/>
            </a:pPr>
            <a:r>
              <a:rPr lang="en-US" sz="2000">
                <a:solidFill>
                  <a:schemeClr val="tx1"/>
                </a:solidFill>
                <a:latin typeface="+mn-lt"/>
              </a:rPr>
              <a:t>Removal of Temporary Structures and Fills</a:t>
            </a:r>
          </a:p>
          <a:p>
            <a:pPr marL="457200" indent="-457200">
              <a:buAutoNum type="arabicPeriod"/>
            </a:pPr>
            <a:r>
              <a:rPr lang="en-US" sz="2000">
                <a:solidFill>
                  <a:schemeClr val="tx1"/>
                </a:solidFill>
                <a:latin typeface="+mn-lt"/>
              </a:rPr>
              <a:t>Proper Maintenance</a:t>
            </a:r>
          </a:p>
          <a:p>
            <a:pPr marL="457200" indent="-457200">
              <a:buAutoNum type="arabicPeriod"/>
            </a:pPr>
            <a:r>
              <a:rPr lang="en-US" sz="2000">
                <a:solidFill>
                  <a:schemeClr val="tx1"/>
                </a:solidFill>
                <a:latin typeface="+mn-lt"/>
              </a:rPr>
              <a:t>Single and Complete Project</a:t>
            </a:r>
          </a:p>
          <a:p>
            <a:pPr marL="457200" indent="-457200">
              <a:buAutoNum type="arabicPeriod"/>
            </a:pPr>
            <a:r>
              <a:rPr lang="en-US" sz="2000">
                <a:solidFill>
                  <a:schemeClr val="tx1"/>
                </a:solidFill>
                <a:latin typeface="+mn-lt"/>
              </a:rPr>
              <a:t>Wild and Scenic Rivers</a:t>
            </a:r>
          </a:p>
          <a:p>
            <a:pPr marL="457200" indent="-457200">
              <a:buAutoNum type="arabicPeriod"/>
            </a:pPr>
            <a:r>
              <a:rPr lang="en-US" sz="2000">
                <a:solidFill>
                  <a:schemeClr val="tx1"/>
                </a:solidFill>
                <a:latin typeface="+mn-lt"/>
              </a:rPr>
              <a:t>Tribal Rights</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2" name="TextBox 1">
            <a:extLst>
              <a:ext uri="{FF2B5EF4-FFF2-40B4-BE49-F238E27FC236}">
                <a16:creationId xmlns:a16="http://schemas.microsoft.com/office/drawing/2014/main" id="{7696FC20-C419-5BE5-B41A-E24003E5D344}"/>
              </a:ext>
            </a:extLst>
          </p:cNvPr>
          <p:cNvSpPr txBox="1"/>
          <p:nvPr/>
        </p:nvSpPr>
        <p:spPr>
          <a:xfrm>
            <a:off x="5932713" y="1193471"/>
            <a:ext cx="5671457" cy="5324535"/>
          </a:xfrm>
          <a:prstGeom prst="rect">
            <a:avLst/>
          </a:prstGeom>
          <a:noFill/>
        </p:spPr>
        <p:txBody>
          <a:bodyPr wrap="square" rtlCol="0">
            <a:spAutoFit/>
          </a:bodyPr>
          <a:lstStyle/>
          <a:p>
            <a:pPr marL="457200" indent="-457200">
              <a:buFont typeface="+mj-lt"/>
              <a:buAutoNum type="arabicPeriod" startAt="18"/>
            </a:pPr>
            <a:r>
              <a:rPr lang="en-US" sz="2000"/>
              <a:t>Endangered Species</a:t>
            </a:r>
          </a:p>
          <a:p>
            <a:pPr marL="457200" indent="-457200">
              <a:buFont typeface="+mj-lt"/>
              <a:buAutoNum type="arabicPeriod" startAt="18"/>
            </a:pPr>
            <a:r>
              <a:rPr lang="en-US" sz="2000"/>
              <a:t>Migratory Birds and Bald and Golden Eagles</a:t>
            </a:r>
          </a:p>
          <a:p>
            <a:pPr marL="457200" indent="-457200">
              <a:buFont typeface="+mj-lt"/>
              <a:buAutoNum type="arabicPeriod" startAt="18"/>
            </a:pPr>
            <a:r>
              <a:rPr lang="en-US" sz="2000"/>
              <a:t>Historic Properties</a:t>
            </a:r>
          </a:p>
          <a:p>
            <a:pPr marL="457200" indent="-457200">
              <a:buFont typeface="+mj-lt"/>
              <a:buAutoNum type="arabicPeriod" startAt="18"/>
            </a:pPr>
            <a:r>
              <a:rPr lang="en-US" sz="2000"/>
              <a:t>Discovery of Previously Unknown Remains and Artifacts</a:t>
            </a:r>
          </a:p>
          <a:p>
            <a:pPr marL="457200" indent="-457200">
              <a:buFont typeface="+mj-lt"/>
              <a:buAutoNum type="arabicPeriod" startAt="18"/>
            </a:pPr>
            <a:r>
              <a:rPr lang="en-US" sz="2000"/>
              <a:t>Designated Critical Resource Waters</a:t>
            </a:r>
          </a:p>
          <a:p>
            <a:pPr marL="457200" indent="-457200">
              <a:buFont typeface="+mj-lt"/>
              <a:buAutoNum type="arabicPeriod" startAt="18"/>
            </a:pPr>
            <a:r>
              <a:rPr lang="en-US" sz="2000"/>
              <a:t>Mitigation</a:t>
            </a:r>
          </a:p>
          <a:p>
            <a:pPr marL="457200" indent="-457200">
              <a:buFont typeface="+mj-lt"/>
              <a:buAutoNum type="arabicPeriod" startAt="18"/>
            </a:pPr>
            <a:r>
              <a:rPr lang="en-US" sz="2000"/>
              <a:t>Safety of Impoundment Structures</a:t>
            </a:r>
          </a:p>
          <a:p>
            <a:pPr marL="457200" indent="-457200">
              <a:buFont typeface="+mj-lt"/>
              <a:buAutoNum type="arabicPeriod" startAt="18"/>
            </a:pPr>
            <a:r>
              <a:rPr lang="en-US" sz="2000"/>
              <a:t>Water Quality</a:t>
            </a:r>
          </a:p>
          <a:p>
            <a:pPr marL="457200" indent="-457200">
              <a:buFont typeface="+mj-lt"/>
              <a:buAutoNum type="arabicPeriod" startAt="18"/>
            </a:pPr>
            <a:r>
              <a:rPr lang="en-US" sz="2000"/>
              <a:t>Coastal Zone Management</a:t>
            </a:r>
          </a:p>
          <a:p>
            <a:pPr marL="457200" indent="-457200">
              <a:buFont typeface="+mj-lt"/>
              <a:buAutoNum type="arabicPeriod" startAt="18"/>
            </a:pPr>
            <a:r>
              <a:rPr lang="en-US" sz="2000">
                <a:solidFill>
                  <a:srgbClr val="00B050"/>
                </a:solidFill>
              </a:rPr>
              <a:t>Regional and Case-By-Case Conditions</a:t>
            </a:r>
          </a:p>
          <a:p>
            <a:pPr marL="457200" indent="-457200">
              <a:buFont typeface="+mj-lt"/>
              <a:buAutoNum type="arabicPeriod" startAt="18"/>
            </a:pPr>
            <a:r>
              <a:rPr lang="en-US" sz="2000"/>
              <a:t>Use of Multiple Nationwide Permits</a:t>
            </a:r>
          </a:p>
          <a:p>
            <a:pPr marL="457200" indent="-457200">
              <a:buFont typeface="+mj-lt"/>
              <a:buAutoNum type="arabicPeriod" startAt="18"/>
            </a:pPr>
            <a:r>
              <a:rPr lang="en-US" sz="2000"/>
              <a:t>Transfer of Nationwide Permit Verifications</a:t>
            </a:r>
          </a:p>
          <a:p>
            <a:pPr marL="457200" indent="-457200">
              <a:buFont typeface="+mj-lt"/>
              <a:buAutoNum type="arabicPeriod" startAt="18"/>
            </a:pPr>
            <a:r>
              <a:rPr lang="en-US" sz="2000"/>
              <a:t>Compliance Certification</a:t>
            </a:r>
          </a:p>
          <a:p>
            <a:pPr marL="457200" indent="-457200">
              <a:buFont typeface="+mj-lt"/>
              <a:buAutoNum type="arabicPeriod" startAt="18"/>
            </a:pPr>
            <a:r>
              <a:rPr lang="en-US" sz="2000"/>
              <a:t>Activities Affecting Structures or Works Built by the United States</a:t>
            </a:r>
          </a:p>
          <a:p>
            <a:pPr marL="457200" indent="-457200">
              <a:buFont typeface="+mj-lt"/>
              <a:buAutoNum type="arabicPeriod" startAt="18"/>
            </a:pPr>
            <a:r>
              <a:rPr lang="en-US" sz="2000"/>
              <a:t>Pre-Construction Notification</a:t>
            </a:r>
          </a:p>
        </p:txBody>
      </p:sp>
    </p:spTree>
    <p:extLst>
      <p:ext uri="{BB962C8B-B14F-4D97-AF65-F5344CB8AC3E}">
        <p14:creationId xmlns:p14="http://schemas.microsoft.com/office/powerpoint/2010/main" val="298850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Regional Conditions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386443" y="1081681"/>
            <a:ext cx="6242957" cy="5362662"/>
          </a:xfrm>
        </p:spPr>
        <p:txBody>
          <a:bodyPr/>
          <a:lstStyle/>
          <a:p>
            <a:pPr marL="342900" indent="-342900">
              <a:buFont typeface="Arial" panose="020B0604020202020204" pitchFamily="34" charset="0"/>
              <a:buChar char="•"/>
            </a:pPr>
            <a:r>
              <a:rPr lang="en-US" sz="2400">
                <a:solidFill>
                  <a:schemeClr val="tx1"/>
                </a:solidFill>
                <a:latin typeface="+mn-lt"/>
              </a:rPr>
              <a:t>New England District’s proposed Regional Conditions to the 2026 Nationwide Permits were published via public notice on June 18</a:t>
            </a: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hlinkClick r:id="rId3"/>
              </a:rPr>
              <a:t>https://www.nae.usace.army.mil/Missions/Regulatory/PublicNotices/Article/4221092/nationwide-permits-reissuance-for-proposed-implementation-in-massachusetts-main/</a:t>
            </a: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rPr>
              <a:t>We are accepting comments on the proposed Regional Conditions until August 4 (</a:t>
            </a:r>
            <a:r>
              <a:rPr lang="en-US" sz="2000">
                <a:solidFill>
                  <a:schemeClr val="tx1"/>
                </a:solidFill>
                <a:latin typeface="+mn-lt"/>
                <a:hlinkClick r:id="rId4"/>
              </a:rPr>
              <a:t>CENAE-R-NWP@usace.army.mil</a:t>
            </a:r>
            <a:r>
              <a:rPr lang="en-US" sz="2400">
                <a:solidFill>
                  <a:schemeClr val="tx1"/>
                </a:solidFill>
                <a:latin typeface="+mn-lt"/>
              </a:rPr>
              <a:t>)</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B4B5DDEC-C28C-8057-6DA1-669DCD26C8A3}"/>
              </a:ext>
            </a:extLst>
          </p:cNvPr>
          <p:cNvPicPr>
            <a:picLocks noChangeAspect="1"/>
          </p:cNvPicPr>
          <p:nvPr/>
        </p:nvPicPr>
        <p:blipFill>
          <a:blip r:embed="rId5"/>
          <a:stretch>
            <a:fillRect/>
          </a:stretch>
        </p:blipFill>
        <p:spPr>
          <a:xfrm>
            <a:off x="6995061" y="763997"/>
            <a:ext cx="4634841" cy="5998029"/>
          </a:xfrm>
          <a:prstGeom prst="rect">
            <a:avLst/>
          </a:prstGeom>
        </p:spPr>
      </p:pic>
      <p:pic>
        <p:nvPicPr>
          <p:cNvPr id="6" name="Picture 5" descr="Qr code&#10;&#10;AI-generated content may be incorrect.">
            <a:extLst>
              <a:ext uri="{FF2B5EF4-FFF2-40B4-BE49-F238E27FC236}">
                <a16:creationId xmlns:a16="http://schemas.microsoft.com/office/drawing/2014/main" id="{0F66172B-E065-C9C7-70CC-273EFDA727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2909" y="3763011"/>
            <a:ext cx="1592981" cy="1592981"/>
          </a:xfrm>
          <a:prstGeom prst="rect">
            <a:avLst/>
          </a:prstGeom>
        </p:spPr>
      </p:pic>
    </p:spTree>
    <p:extLst>
      <p:ext uri="{BB962C8B-B14F-4D97-AF65-F5344CB8AC3E}">
        <p14:creationId xmlns:p14="http://schemas.microsoft.com/office/powerpoint/2010/main" val="426660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Regional conditions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r>
              <a:rPr lang="en-US" sz="2400" b="1" u="sng">
                <a:solidFill>
                  <a:schemeClr val="tx1"/>
                </a:solidFill>
                <a:latin typeface="+mn-lt"/>
              </a:rPr>
              <a:t>Goals:</a:t>
            </a:r>
            <a:r>
              <a:rPr lang="en-US" sz="2400">
                <a:solidFill>
                  <a:schemeClr val="tx1"/>
                </a:solidFill>
                <a:latin typeface="+mn-lt"/>
              </a:rPr>
              <a:t> </a:t>
            </a:r>
          </a:p>
          <a:p>
            <a:pPr marL="569913" lvl="1" indent="-342900">
              <a:buFont typeface="Arial" panose="020B0604020202020204" pitchFamily="34" charset="0"/>
              <a:buChar char="•"/>
            </a:pPr>
            <a:r>
              <a:rPr lang="en-US" sz="2400">
                <a:solidFill>
                  <a:schemeClr val="tx1"/>
                </a:solidFill>
                <a:latin typeface="+mn-lt"/>
              </a:rPr>
              <a:t>Not repetitive of the Nationwide Permit General Conditions</a:t>
            </a:r>
          </a:p>
          <a:p>
            <a:pPr lvl="1" indent="0">
              <a:buNone/>
            </a:pPr>
            <a:endParaRPr lang="en-US" sz="2400">
              <a:solidFill>
                <a:schemeClr val="tx1"/>
              </a:solidFill>
              <a:latin typeface="+mn-lt"/>
            </a:endParaRPr>
          </a:p>
          <a:p>
            <a:pPr marL="569913" lvl="1" indent="-342900">
              <a:buFont typeface="Arial" panose="020B0604020202020204" pitchFamily="34" charset="0"/>
              <a:buChar char="•"/>
            </a:pPr>
            <a:r>
              <a:rPr lang="en-US" sz="2400">
                <a:solidFill>
                  <a:schemeClr val="tx1"/>
                </a:solidFill>
                <a:latin typeface="+mn-lt"/>
              </a:rPr>
              <a:t>Ensure a continued level of evaluation of projects as occurring under the Regional General Permits</a:t>
            </a:r>
          </a:p>
          <a:p>
            <a:pPr lvl="1" indent="0">
              <a:buNone/>
            </a:pPr>
            <a:endParaRPr lang="en-US" sz="2400">
              <a:solidFill>
                <a:schemeClr val="tx1"/>
              </a:solidFill>
              <a:latin typeface="+mn-lt"/>
            </a:endParaRPr>
          </a:p>
          <a:p>
            <a:pPr marL="569913" lvl="1" indent="-342900">
              <a:buFont typeface="Arial" panose="020B0604020202020204" pitchFamily="34" charset="0"/>
              <a:buChar char="•"/>
            </a:pPr>
            <a:r>
              <a:rPr lang="en-US" sz="2400">
                <a:solidFill>
                  <a:schemeClr val="tx1"/>
                </a:solidFill>
                <a:latin typeface="+mn-lt"/>
              </a:rPr>
              <a:t>Enable our certifying authorities to certify the Nationwide Permits under Section 401 of the Clean Water Act</a:t>
            </a:r>
          </a:p>
          <a:p>
            <a:pPr lvl="1" indent="0">
              <a:buNone/>
            </a:pPr>
            <a:endParaRPr lang="en-US" sz="2400">
              <a:solidFill>
                <a:schemeClr val="tx1"/>
              </a:solidFill>
              <a:latin typeface="+mn-lt"/>
            </a:endParaRPr>
          </a:p>
          <a:p>
            <a:pPr marL="569913" lvl="1" indent="-342900">
              <a:buFont typeface="Arial" panose="020B0604020202020204" pitchFamily="34" charset="0"/>
              <a:buChar char="•"/>
            </a:pPr>
            <a:r>
              <a:rPr lang="en-US" sz="2400">
                <a:solidFill>
                  <a:schemeClr val="tx1"/>
                </a:solidFill>
                <a:latin typeface="+mn-lt"/>
              </a:rPr>
              <a:t>Enable our coastal programs to determine the Nationwide Permits consistent under the Coastal Zone Management Act</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Tree>
    <p:extLst>
      <p:ext uri="{BB962C8B-B14F-4D97-AF65-F5344CB8AC3E}">
        <p14:creationId xmlns:p14="http://schemas.microsoft.com/office/powerpoint/2010/main" val="200335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General condition notes example:</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961901"/>
            <a:ext cx="11658600" cy="5362662"/>
          </a:xfrm>
        </p:spPr>
        <p:txBody>
          <a:bodyPr/>
          <a:lstStyle/>
          <a:p>
            <a:pPr marL="0" marR="0">
              <a:lnSpc>
                <a:spcPct val="107000"/>
              </a:lnSpc>
              <a:spcBef>
                <a:spcPts val="0"/>
              </a:spcBef>
              <a:spcAft>
                <a:spcPts val="800"/>
              </a:spcAft>
            </a:pPr>
            <a:r>
              <a:rPr lang="en-US" b="1" kern="100">
                <a:effectLst/>
                <a:latin typeface="Aptos"/>
                <a:ea typeface="Aptos" panose="020B0004020202020204" pitchFamily="34" charset="0"/>
                <a:cs typeface="Times New Roman"/>
              </a:rPr>
              <a:t>12. Soil Erosion and Sediment Controls</a:t>
            </a:r>
            <a:endParaRPr lang="en-US" kern="100">
              <a:effectLst/>
              <a:latin typeface="Aptos"/>
              <a:ea typeface="Aptos" panose="020B0004020202020204" pitchFamily="34" charset="0"/>
              <a:cs typeface="Times New Roman"/>
            </a:endParaRPr>
          </a:p>
          <a:p>
            <a:pPr marL="0" marR="0">
              <a:lnSpc>
                <a:spcPct val="107000"/>
              </a:lnSpc>
              <a:spcBef>
                <a:spcPts val="0"/>
              </a:spcBef>
              <a:spcAft>
                <a:spcPts val="800"/>
              </a:spcAft>
            </a:pPr>
            <a:r>
              <a:rPr lang="en-US" kern="100">
                <a:effectLst/>
                <a:latin typeface="Aptos"/>
                <a:ea typeface="Aptos" panose="020B0004020202020204" pitchFamily="34" charset="0"/>
                <a:cs typeface="Times New Roman"/>
              </a:rPr>
              <a:t>Appropriate soil erosion and sediment controls must be used and maintained in effective operating condition during construction, and all exposed soil and other fills, as well as any work below the ordinary high water mark or high tide line, must be permanently stabilized at the earliest practicable date. Permittees are encouraged to perform work within waters of the United States during periods of low-flow or no-flow, or during low tides.</a:t>
            </a:r>
          </a:p>
          <a:p>
            <a:pPr marL="0" marR="0">
              <a:lnSpc>
                <a:spcPct val="107000"/>
              </a:lnSpc>
              <a:spcBef>
                <a:spcPts val="0"/>
              </a:spcBef>
              <a:spcAft>
                <a:spcPts val="800"/>
              </a:spcAft>
            </a:pPr>
            <a:endParaRPr lang="en-US" b="1" u="sng"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b="1" u="sng" kern="100">
                <a:effectLst/>
                <a:latin typeface="Aptos"/>
                <a:ea typeface="Aptos" panose="020B0004020202020204" pitchFamily="34" charset="0"/>
                <a:cs typeface="Times New Roman"/>
              </a:rPr>
              <a:t>NAE Note</a:t>
            </a:r>
            <a:r>
              <a:rPr lang="en-US" kern="100">
                <a:effectLst/>
                <a:latin typeface="Aptos"/>
                <a:ea typeface="Aptos" panose="020B0004020202020204" pitchFamily="34" charset="0"/>
                <a:cs typeface="Times New Roman"/>
              </a:rPr>
              <a:t>: </a:t>
            </a:r>
            <a:r>
              <a:rPr lang="en-US" i="1" kern="100">
                <a:effectLst/>
                <a:latin typeface="Aptos"/>
                <a:ea typeface="Aptos" panose="020B0004020202020204" pitchFamily="34" charset="0"/>
                <a:cs typeface="Times New Roman"/>
              </a:rPr>
              <a:t>Compliance with this condition may be achieved by ensuring that all discharge points back into waters of the U.S., including wetlands use appropriate energy dissipaters and erosion and sedimentation control BMPs. Controls that are biodegradable can be left in place, but should be removed if they are not biodegradable. Temporary controls should be removed upon completion of work, but not before all exposed soil and other fills and any work waterward of the OHWM are permanently stabilized. Once permanently stabilized, temporary controls should be removed as soon as possible. Sediment and debris collected by these controls should be removed and placed at an upland location and in a manner that will prevent its later erosion into a waterway or wetland.</a:t>
            </a:r>
            <a:endParaRPr lang="en-US" kern="100">
              <a:effectLst/>
              <a:latin typeface="Aptos"/>
              <a:ea typeface="Aptos" panose="020B0004020202020204" pitchFamily="34" charset="0"/>
              <a:cs typeface="Times New Roman"/>
            </a:endParaRPr>
          </a:p>
          <a:p>
            <a:endParaRPr lang="en-US" sz="2000">
              <a:solidFill>
                <a:schemeClr val="tx1"/>
              </a:solidFill>
              <a:latin typeface="+mn-lt"/>
            </a:endParaRPr>
          </a:p>
          <a:p>
            <a:endParaRPr lang="en-US" sz="1800">
              <a:solidFill>
                <a:schemeClr val="tx1"/>
              </a:solidFill>
              <a:latin typeface="+mn-lt"/>
            </a:endParaRPr>
          </a:p>
          <a:p>
            <a:endParaRPr lang="en-US" sz="1800">
              <a:solidFill>
                <a:schemeClr val="tx1"/>
              </a:solidFill>
              <a:latin typeface="+mn-lt"/>
            </a:endParaRPr>
          </a:p>
          <a:p>
            <a:endParaRPr lang="en-US" sz="1800">
              <a:solidFill>
                <a:schemeClr val="tx1"/>
              </a:solidFill>
              <a:latin typeface="+mn-lt"/>
            </a:endParaRPr>
          </a:p>
          <a:p>
            <a:endParaRPr lang="en-US" sz="1800">
              <a:solidFill>
                <a:schemeClr val="tx1"/>
              </a:solidFill>
              <a:latin typeface="+mn-lt"/>
            </a:endParaRPr>
          </a:p>
          <a:p>
            <a:endParaRPr lang="en-US"/>
          </a:p>
        </p:txBody>
      </p:sp>
    </p:spTree>
    <p:extLst>
      <p:ext uri="{BB962C8B-B14F-4D97-AF65-F5344CB8AC3E}">
        <p14:creationId xmlns:p14="http://schemas.microsoft.com/office/powerpoint/2010/main" val="1142199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EDACC3AC-71B3-10BF-4EB5-A0A0264F0E19}"/>
              </a:ext>
            </a:extLst>
          </p:cNvPr>
          <p:cNvCxnSpPr>
            <a:cxnSpLocks/>
          </p:cNvCxnSpPr>
          <p:nvPr/>
        </p:nvCxnSpPr>
        <p:spPr>
          <a:xfrm>
            <a:off x="7373408" y="3461809"/>
            <a:ext cx="3173942" cy="757765"/>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EA80E4-7502-46DE-5842-224323143E03}"/>
              </a:ext>
            </a:extLst>
          </p:cNvPr>
          <p:cNvCxnSpPr>
            <a:cxnSpLocks/>
          </p:cNvCxnSpPr>
          <p:nvPr/>
        </p:nvCxnSpPr>
        <p:spPr>
          <a:xfrm>
            <a:off x="6434666" y="3514725"/>
            <a:ext cx="1012825" cy="726016"/>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E45AE5-DF1C-BBB8-16A8-4A3C79799536}"/>
              </a:ext>
            </a:extLst>
          </p:cNvPr>
          <p:cNvCxnSpPr>
            <a:cxnSpLocks/>
          </p:cNvCxnSpPr>
          <p:nvPr/>
        </p:nvCxnSpPr>
        <p:spPr>
          <a:xfrm flipH="1">
            <a:off x="2173817" y="3398308"/>
            <a:ext cx="2420938" cy="831850"/>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67C58A-6494-8098-44A7-9888D726D9C3}"/>
              </a:ext>
            </a:extLst>
          </p:cNvPr>
          <p:cNvCxnSpPr>
            <a:cxnSpLocks/>
          </p:cNvCxnSpPr>
          <p:nvPr/>
        </p:nvCxnSpPr>
        <p:spPr>
          <a:xfrm flipH="1">
            <a:off x="4722284" y="3504142"/>
            <a:ext cx="775757" cy="736599"/>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Clean water act sec. 401 water quality certification</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699" y="1266738"/>
            <a:ext cx="11382375" cy="1705062"/>
          </a:xfrm>
        </p:spPr>
        <p:txBody>
          <a:bodyPr/>
          <a:lstStyle/>
          <a:p>
            <a:pPr marL="342900" indent="-342900">
              <a:buFont typeface="Arial" panose="020B0604020202020204" pitchFamily="34" charset="0"/>
              <a:buChar char="•"/>
            </a:pPr>
            <a:r>
              <a:rPr lang="en-US" sz="2000">
                <a:solidFill>
                  <a:schemeClr val="tx1"/>
                </a:solidFill>
                <a:latin typeface="+mn-lt"/>
              </a:rPr>
              <a:t>Every DA permit application proposing a discharge of fill or dredged material requires review under Section 401 of the CWA by a Certifying Authority (CA)</a:t>
            </a:r>
          </a:p>
          <a:p>
            <a:pPr lvl="1" indent="0">
              <a:buNone/>
            </a:pPr>
            <a:endParaRPr lang="en-US" sz="2000">
              <a:solidFill>
                <a:schemeClr val="tx1"/>
              </a:solidFill>
              <a:latin typeface="+mn-lt"/>
            </a:endParaRPr>
          </a:p>
          <a:p>
            <a:pPr marL="342900" indent="-342900">
              <a:buFont typeface="Arial" panose="020B0604020202020204" pitchFamily="34" charset="0"/>
              <a:buChar char="•"/>
            </a:pPr>
            <a:r>
              <a:rPr lang="en-US" sz="2000">
                <a:solidFill>
                  <a:schemeClr val="tx1"/>
                </a:solidFill>
                <a:latin typeface="+mn-lt"/>
              </a:rPr>
              <a:t>Nationwide Permits that would authorize discharges of fill or dredged material also require this review</a:t>
            </a:r>
          </a:p>
          <a:p>
            <a:pPr marL="342900" indent="-342900">
              <a:buFont typeface="Arial" panose="020B0604020202020204" pitchFamily="34" charset="0"/>
              <a:buChar char="•"/>
            </a:pPr>
            <a:endParaRPr lang="en-US" sz="2000">
              <a:solidFill>
                <a:schemeClr val="tx1"/>
              </a:solidFill>
              <a:latin typeface="+mn-lt"/>
            </a:endParaRPr>
          </a:p>
          <a:p>
            <a:pPr marL="569913" lvl="1" indent="-342900">
              <a:buFont typeface="Arial" panose="020B0604020202020204" pitchFamily="34" charset="0"/>
              <a:buChar char="•"/>
            </a:pPr>
            <a:endParaRPr lang="en-US" sz="2000">
              <a:solidFill>
                <a:schemeClr val="tx1"/>
              </a:solidFill>
              <a:latin typeface="+mn-lt"/>
            </a:endParaRPr>
          </a:p>
          <a:p>
            <a:pPr marL="342900" indent="-342900">
              <a:buFont typeface="Arial" panose="020B0604020202020204" pitchFamily="34" charset="0"/>
              <a:buChar char="•"/>
            </a:pPr>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10" name="Rectangle: Rounded Corners 9">
            <a:extLst>
              <a:ext uri="{FF2B5EF4-FFF2-40B4-BE49-F238E27FC236}">
                <a16:creationId xmlns:a16="http://schemas.microsoft.com/office/drawing/2014/main" id="{5CFAB7C2-63E4-1A9D-F111-31393EE678FA}"/>
              </a:ext>
            </a:extLst>
          </p:cNvPr>
          <p:cNvSpPr/>
          <p:nvPr/>
        </p:nvSpPr>
        <p:spPr>
          <a:xfrm>
            <a:off x="161925" y="4164762"/>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CA Waives Water Quality Certification (WQC)</a:t>
            </a:r>
          </a:p>
          <a:p>
            <a:pPr algn="ctr"/>
            <a:endParaRPr lang="en-US" sz="1600"/>
          </a:p>
          <a:p>
            <a:pPr algn="ctr"/>
            <a:r>
              <a:rPr lang="en-US" sz="1600"/>
              <a:t>NWP can authorize projects without further Sec. 401 review.</a:t>
            </a:r>
          </a:p>
          <a:p>
            <a:pPr algn="ctr"/>
            <a:endParaRPr lang="en-US"/>
          </a:p>
        </p:txBody>
      </p:sp>
      <p:sp>
        <p:nvSpPr>
          <p:cNvPr id="17" name="Rectangle: Rounded Corners 16">
            <a:extLst>
              <a:ext uri="{FF2B5EF4-FFF2-40B4-BE49-F238E27FC236}">
                <a16:creationId xmlns:a16="http://schemas.microsoft.com/office/drawing/2014/main" id="{2973CB45-5655-11D4-8B4C-18008ABFB669}"/>
              </a:ext>
            </a:extLst>
          </p:cNvPr>
          <p:cNvSpPr/>
          <p:nvPr/>
        </p:nvSpPr>
        <p:spPr>
          <a:xfrm>
            <a:off x="3174206" y="4164762"/>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CA Issues a WQC </a:t>
            </a:r>
            <a:r>
              <a:rPr lang="en-US" sz="1600" b="1" i="1"/>
              <a:t>without </a:t>
            </a:r>
            <a:r>
              <a:rPr lang="en-US" sz="1600" b="1"/>
              <a:t>Conditions </a:t>
            </a:r>
          </a:p>
          <a:p>
            <a:pPr algn="ctr"/>
            <a:endParaRPr lang="en-US" sz="1600"/>
          </a:p>
          <a:p>
            <a:pPr algn="ctr"/>
            <a:r>
              <a:rPr lang="en-US" sz="1600"/>
              <a:t>NWP can authorize projects without further Sec. 401 review.</a:t>
            </a:r>
          </a:p>
          <a:p>
            <a:pPr algn="ctr"/>
            <a:endParaRPr lang="en-US"/>
          </a:p>
        </p:txBody>
      </p:sp>
      <p:sp>
        <p:nvSpPr>
          <p:cNvPr id="18" name="Rectangle: Rounded Corners 17">
            <a:extLst>
              <a:ext uri="{FF2B5EF4-FFF2-40B4-BE49-F238E27FC236}">
                <a16:creationId xmlns:a16="http://schemas.microsoft.com/office/drawing/2014/main" id="{EBFB279C-9EBB-D208-E804-0DE6374B1BA7}"/>
              </a:ext>
            </a:extLst>
          </p:cNvPr>
          <p:cNvSpPr/>
          <p:nvPr/>
        </p:nvSpPr>
        <p:spPr>
          <a:xfrm>
            <a:off x="6186487" y="4164761"/>
            <a:ext cx="2867024" cy="2197939"/>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CA Issues a WQC </a:t>
            </a:r>
            <a:r>
              <a:rPr lang="en-US" sz="1600" b="1" i="1"/>
              <a:t>with</a:t>
            </a:r>
            <a:r>
              <a:rPr lang="en-US" sz="1600" b="1"/>
              <a:t> Conditions </a:t>
            </a:r>
          </a:p>
          <a:p>
            <a:pPr algn="ctr"/>
            <a:endParaRPr lang="en-US" sz="1600" b="1"/>
          </a:p>
          <a:p>
            <a:pPr algn="ctr">
              <a:tabLst>
                <a:tab pos="2400300" algn="l"/>
              </a:tabLst>
            </a:pPr>
            <a:r>
              <a:rPr lang="en-US" sz="1600"/>
              <a:t>NWP can authorize projects without further Sec. 401 review. Permittee </a:t>
            </a:r>
            <a:r>
              <a:rPr lang="en-US" sz="1600" i="1"/>
              <a:t>must </a:t>
            </a:r>
            <a:r>
              <a:rPr lang="en-US" sz="1600"/>
              <a:t>follow all applicable WQC conditions.</a:t>
            </a:r>
            <a:endParaRPr lang="en-US" sz="1600" i="1"/>
          </a:p>
          <a:p>
            <a:pPr algn="ctr"/>
            <a:endParaRPr lang="en-US"/>
          </a:p>
        </p:txBody>
      </p:sp>
      <p:sp>
        <p:nvSpPr>
          <p:cNvPr id="19" name="Rectangle: Rounded Corners 18">
            <a:extLst>
              <a:ext uri="{FF2B5EF4-FFF2-40B4-BE49-F238E27FC236}">
                <a16:creationId xmlns:a16="http://schemas.microsoft.com/office/drawing/2014/main" id="{D92793ED-B6C3-2990-86E1-E2E88388FEC6}"/>
              </a:ext>
            </a:extLst>
          </p:cNvPr>
          <p:cNvSpPr/>
          <p:nvPr/>
        </p:nvSpPr>
        <p:spPr>
          <a:xfrm>
            <a:off x="9239251" y="4148048"/>
            <a:ext cx="2867024" cy="2214651"/>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CA Denies WQC</a:t>
            </a:r>
          </a:p>
          <a:p>
            <a:pPr algn="ctr"/>
            <a:endParaRPr lang="en-US" sz="1600"/>
          </a:p>
          <a:p>
            <a:pPr algn="ctr"/>
            <a:endParaRPr lang="en-US" sz="1600"/>
          </a:p>
          <a:p>
            <a:pPr algn="ctr"/>
            <a:r>
              <a:rPr lang="en-US" sz="1600"/>
              <a:t>NWP cannot authorize projects until applicants obtain an individual WQC for their specific project from the CA.</a:t>
            </a:r>
          </a:p>
          <a:p>
            <a:pPr algn="ctr"/>
            <a:endParaRPr lang="en-US"/>
          </a:p>
        </p:txBody>
      </p:sp>
      <p:sp>
        <p:nvSpPr>
          <p:cNvPr id="35" name="TextBox 34">
            <a:extLst>
              <a:ext uri="{FF2B5EF4-FFF2-40B4-BE49-F238E27FC236}">
                <a16:creationId xmlns:a16="http://schemas.microsoft.com/office/drawing/2014/main" id="{0A0DC927-36AD-AAC9-96B7-5DDDEF292A08}"/>
              </a:ext>
            </a:extLst>
          </p:cNvPr>
          <p:cNvSpPr txBox="1"/>
          <p:nvPr/>
        </p:nvSpPr>
        <p:spPr>
          <a:xfrm>
            <a:off x="4162556" y="2943195"/>
            <a:ext cx="4474369" cy="400110"/>
          </a:xfrm>
          <a:prstGeom prst="rect">
            <a:avLst/>
          </a:prstGeom>
          <a:noFill/>
        </p:spPr>
        <p:txBody>
          <a:bodyPr wrap="square" rtlCol="0">
            <a:spAutoFit/>
          </a:bodyPr>
          <a:lstStyle/>
          <a:p>
            <a:r>
              <a:rPr lang="en-US" sz="2000" b="1"/>
              <a:t>Four Potential Outcomes:</a:t>
            </a:r>
          </a:p>
        </p:txBody>
      </p:sp>
    </p:spTree>
    <p:extLst>
      <p:ext uri="{BB962C8B-B14F-4D97-AF65-F5344CB8AC3E}">
        <p14:creationId xmlns:p14="http://schemas.microsoft.com/office/powerpoint/2010/main" val="196489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Coastal zone management act consistency determination</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808390" cy="5362662"/>
          </a:xfrm>
        </p:spPr>
        <p:txBody>
          <a:bodyPr/>
          <a:lstStyle/>
          <a:p>
            <a:pPr marL="342900" indent="-342900">
              <a:buFont typeface="Arial" panose="020B0604020202020204" pitchFamily="34" charset="0"/>
              <a:buChar char="•"/>
            </a:pPr>
            <a:r>
              <a:rPr lang="en-US" sz="2000">
                <a:solidFill>
                  <a:schemeClr val="tx1"/>
                </a:solidFill>
                <a:latin typeface="+mn-lt"/>
              </a:rPr>
              <a:t>Every DA permit application proposing a project within a state’s Coastal Zone requires review under Section 307(c) of the Coastal Zone Management Act (CZMA)</a:t>
            </a:r>
          </a:p>
          <a:p>
            <a:pPr marL="342900" indent="-342900">
              <a:buFont typeface="Arial" panose="020B0604020202020204" pitchFamily="34" charset="0"/>
              <a:buChar char="•"/>
            </a:pPr>
            <a:endParaRPr lang="en-US" sz="1600">
              <a:solidFill>
                <a:schemeClr val="tx1"/>
              </a:solidFill>
              <a:latin typeface="+mn-lt"/>
            </a:endParaRPr>
          </a:p>
          <a:p>
            <a:pPr marL="569913" lvl="1" indent="-342900">
              <a:buFont typeface="Arial" panose="020B0604020202020204" pitchFamily="34" charset="0"/>
              <a:buChar char="•"/>
            </a:pPr>
            <a:r>
              <a:rPr lang="en-US" sz="2000">
                <a:solidFill>
                  <a:schemeClr val="tx1"/>
                </a:solidFill>
                <a:latin typeface="+mn-lt"/>
              </a:rPr>
              <a:t>A state’s Coastal Zone Management Program Office reviews a project proponent’s determination that their project is consistent with the state’s coastal zone management program</a:t>
            </a:r>
          </a:p>
          <a:p>
            <a:pPr marL="342900" indent="-342900">
              <a:buFont typeface="Arial" panose="020B0604020202020204" pitchFamily="34" charset="0"/>
              <a:buChar char="•"/>
            </a:pPr>
            <a:endParaRPr lang="en-US" sz="1600">
              <a:solidFill>
                <a:schemeClr val="tx1"/>
              </a:solidFill>
              <a:latin typeface="+mn-lt"/>
            </a:endParaRPr>
          </a:p>
          <a:p>
            <a:pPr marL="342900" indent="-342900">
              <a:buFont typeface="Arial" panose="020B0604020202020204" pitchFamily="34" charset="0"/>
              <a:buChar char="•"/>
            </a:pPr>
            <a:r>
              <a:rPr lang="en-US" sz="2000">
                <a:solidFill>
                  <a:schemeClr val="tx1"/>
                </a:solidFill>
                <a:latin typeface="+mn-lt"/>
              </a:rPr>
              <a:t>Nationwide Permits that would authorize projects within a state’s Coastal Zone also require this review</a:t>
            </a:r>
          </a:p>
          <a:p>
            <a:pPr marL="342900" indent="-342900">
              <a:buFont typeface="Arial" panose="020B0604020202020204" pitchFamily="34" charset="0"/>
              <a:buChar char="•"/>
            </a:pPr>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2" name="Rectangle: Rounded Corners 1">
            <a:extLst>
              <a:ext uri="{FF2B5EF4-FFF2-40B4-BE49-F238E27FC236}">
                <a16:creationId xmlns:a16="http://schemas.microsoft.com/office/drawing/2014/main" id="{6A579536-4DE3-9E39-9B63-EB3AA3060C75}"/>
              </a:ext>
            </a:extLst>
          </p:cNvPr>
          <p:cNvSpPr/>
          <p:nvPr/>
        </p:nvSpPr>
        <p:spPr>
          <a:xfrm>
            <a:off x="410276" y="4647522"/>
            <a:ext cx="3181350"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State Concurs with Consistency Determination</a:t>
            </a:r>
          </a:p>
          <a:p>
            <a:pPr algn="ctr"/>
            <a:endParaRPr lang="en-US" sz="1600"/>
          </a:p>
          <a:p>
            <a:pPr algn="ctr"/>
            <a:r>
              <a:rPr lang="en-US" sz="1600"/>
              <a:t>NWP can authorize projects without further CZMA review.</a:t>
            </a:r>
          </a:p>
          <a:p>
            <a:pPr algn="ctr"/>
            <a:endParaRPr lang="en-US"/>
          </a:p>
        </p:txBody>
      </p:sp>
      <p:sp>
        <p:nvSpPr>
          <p:cNvPr id="4" name="Rectangle: Rounded Corners 3">
            <a:extLst>
              <a:ext uri="{FF2B5EF4-FFF2-40B4-BE49-F238E27FC236}">
                <a16:creationId xmlns:a16="http://schemas.microsoft.com/office/drawing/2014/main" id="{329869A3-FF3F-0574-4964-4E37F64C5E9E}"/>
              </a:ext>
            </a:extLst>
          </p:cNvPr>
          <p:cNvSpPr/>
          <p:nvPr/>
        </p:nvSpPr>
        <p:spPr>
          <a:xfrm>
            <a:off x="8724407" y="4154218"/>
            <a:ext cx="3181350" cy="2483688"/>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State Disagrees with Consistency Determination</a:t>
            </a:r>
          </a:p>
          <a:p>
            <a:pPr algn="ctr"/>
            <a:endParaRPr lang="en-US" sz="1600" b="1"/>
          </a:p>
          <a:p>
            <a:pPr algn="ctr"/>
            <a:r>
              <a:rPr lang="en-US" sz="1600"/>
              <a:t>NWP cannot authorize projects until applicant completes and receives concurrence on an individual consistency determination specific to their project.</a:t>
            </a:r>
          </a:p>
          <a:p>
            <a:pPr algn="ctr"/>
            <a:endParaRPr lang="en-US" sz="1600"/>
          </a:p>
          <a:p>
            <a:pPr algn="ctr"/>
            <a:endParaRPr lang="en-US"/>
          </a:p>
        </p:txBody>
      </p:sp>
      <p:sp>
        <p:nvSpPr>
          <p:cNvPr id="5" name="TextBox 4">
            <a:extLst>
              <a:ext uri="{FF2B5EF4-FFF2-40B4-BE49-F238E27FC236}">
                <a16:creationId xmlns:a16="http://schemas.microsoft.com/office/drawing/2014/main" id="{B6BAA9A9-8ABA-7FFB-9637-5E8A0C1DB1CA}"/>
              </a:ext>
            </a:extLst>
          </p:cNvPr>
          <p:cNvSpPr txBox="1"/>
          <p:nvPr/>
        </p:nvSpPr>
        <p:spPr>
          <a:xfrm>
            <a:off x="4287922" y="3431480"/>
            <a:ext cx="3602343" cy="369332"/>
          </a:xfrm>
          <a:prstGeom prst="rect">
            <a:avLst/>
          </a:prstGeom>
          <a:noFill/>
        </p:spPr>
        <p:txBody>
          <a:bodyPr wrap="square" rtlCol="0">
            <a:spAutoFit/>
          </a:bodyPr>
          <a:lstStyle/>
          <a:p>
            <a:r>
              <a:rPr lang="en-US" b="1"/>
              <a:t>Three Potential Outcomes:</a:t>
            </a:r>
          </a:p>
        </p:txBody>
      </p:sp>
      <p:cxnSp>
        <p:nvCxnSpPr>
          <p:cNvPr id="6" name="Straight Connector 5">
            <a:extLst>
              <a:ext uri="{FF2B5EF4-FFF2-40B4-BE49-F238E27FC236}">
                <a16:creationId xmlns:a16="http://schemas.microsoft.com/office/drawing/2014/main" id="{F38B2779-5A53-176C-996E-34703A2D27A7}"/>
              </a:ext>
            </a:extLst>
          </p:cNvPr>
          <p:cNvCxnSpPr>
            <a:cxnSpLocks/>
          </p:cNvCxnSpPr>
          <p:nvPr/>
        </p:nvCxnSpPr>
        <p:spPr>
          <a:xfrm flipH="1">
            <a:off x="3121369" y="3990402"/>
            <a:ext cx="1218146" cy="477204"/>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441E0A-643B-050D-45E7-1431D3CA5C01}"/>
              </a:ext>
            </a:extLst>
          </p:cNvPr>
          <p:cNvCxnSpPr>
            <a:cxnSpLocks/>
          </p:cNvCxnSpPr>
          <p:nvPr/>
        </p:nvCxnSpPr>
        <p:spPr>
          <a:xfrm flipV="1">
            <a:off x="5983354" y="3965540"/>
            <a:ext cx="0" cy="305095"/>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9132A0B-2C2A-1502-8564-31BEE81E891F}"/>
              </a:ext>
            </a:extLst>
          </p:cNvPr>
          <p:cNvSpPr/>
          <p:nvPr/>
        </p:nvSpPr>
        <p:spPr>
          <a:xfrm>
            <a:off x="4400687" y="4392994"/>
            <a:ext cx="3181350" cy="2230251"/>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State Conditionally Concurs with Consistency Determination</a:t>
            </a:r>
          </a:p>
          <a:p>
            <a:pPr algn="ctr"/>
            <a:endParaRPr lang="en-US" sz="1600"/>
          </a:p>
          <a:p>
            <a:pPr algn="ctr"/>
            <a:r>
              <a:rPr lang="en-US" sz="1600"/>
              <a:t>NWP can authorize projects without further CZMA review. Permittee </a:t>
            </a:r>
            <a:r>
              <a:rPr lang="en-US" sz="1600" i="1"/>
              <a:t>must </a:t>
            </a:r>
            <a:r>
              <a:rPr lang="en-US" sz="1600"/>
              <a:t>follow all applicable CZM conditions.</a:t>
            </a:r>
          </a:p>
          <a:p>
            <a:pPr algn="ctr"/>
            <a:endParaRPr lang="en-US"/>
          </a:p>
        </p:txBody>
      </p:sp>
      <p:cxnSp>
        <p:nvCxnSpPr>
          <p:cNvPr id="12" name="Straight Connector 11">
            <a:extLst>
              <a:ext uri="{FF2B5EF4-FFF2-40B4-BE49-F238E27FC236}">
                <a16:creationId xmlns:a16="http://schemas.microsoft.com/office/drawing/2014/main" id="{7412102C-FEEE-FE3D-8957-3CFD5558FCC7}"/>
              </a:ext>
            </a:extLst>
          </p:cNvPr>
          <p:cNvCxnSpPr>
            <a:cxnSpLocks/>
          </p:cNvCxnSpPr>
          <p:nvPr/>
        </p:nvCxnSpPr>
        <p:spPr>
          <a:xfrm flipH="1" flipV="1">
            <a:off x="7494627" y="3936670"/>
            <a:ext cx="1220544" cy="421055"/>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2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latin typeface="Arial"/>
                <a:ea typeface="ＭＳ Ｐゴシック"/>
                <a:cs typeface="Arial"/>
              </a:rPr>
              <a:t>Nationwide permit activities</a:t>
            </a:r>
            <a:endParaRPr lang="en-US"/>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pPr marL="342900" indent="-342900">
              <a:buFont typeface="Arial" panose="020B0604020202020204" pitchFamily="34" charset="0"/>
              <a:buChar char="•"/>
            </a:pPr>
            <a:r>
              <a:rPr lang="en-US" sz="2000">
                <a:solidFill>
                  <a:schemeClr val="tx1"/>
                </a:solidFill>
                <a:latin typeface="+mn-lt"/>
                <a:ea typeface="ＭＳ Ｐゴシック"/>
                <a:cs typeface="Arial"/>
              </a:rPr>
              <a:t>Activities authorized by NWPs must:</a:t>
            </a:r>
          </a:p>
          <a:p>
            <a:pPr marL="342900" indent="-342900">
              <a:buFont typeface="Arial" panose="020B0604020202020204" pitchFamily="34" charset="0"/>
              <a:buChar char="•"/>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Fit the terms of the NWP</a:t>
            </a:r>
            <a:endParaRPr lang="en-US" sz="2000">
              <a:solidFill>
                <a:schemeClr val="tx1"/>
              </a:solidFill>
              <a:latin typeface="+mn-lt"/>
            </a:endParaRP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Follow all applicable General Conditions</a:t>
            </a: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Follow all applicable Regional Conditions</a:t>
            </a: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Follow all project-specific Special Conditions</a:t>
            </a: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Follow all applicable WQC conditions</a:t>
            </a: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Be consistent with the state’s Coastal Zone Management Program and follow all applicable conditions of concurrence</a:t>
            </a:r>
          </a:p>
          <a:p>
            <a:pPr marL="1257300" lvl="1" indent="-342900">
              <a:buFont typeface="Wingdings" panose="05000000000000000000" pitchFamily="2" charset="2"/>
              <a:buChar char="Ø"/>
            </a:pPr>
            <a:endParaRPr lang="en-US" sz="2000">
              <a:solidFill>
                <a:schemeClr val="tx1"/>
              </a:solidFill>
              <a:latin typeface="+mn-lt"/>
              <a:cs typeface="Arial"/>
            </a:endParaRPr>
          </a:p>
          <a:p>
            <a:pPr marL="342900" indent="-342900">
              <a:buFont typeface="Wingdings" panose="05000000000000000000" pitchFamily="2" charset="2"/>
              <a:buChar char="v"/>
            </a:pPr>
            <a:r>
              <a:rPr lang="en-US" sz="2000">
                <a:solidFill>
                  <a:schemeClr val="tx1"/>
                </a:solidFill>
                <a:latin typeface="+mn-lt"/>
              </a:rPr>
              <a:t>Authorization of activities authorized by NWPs does not obviate the need to obtain other federal, state, or local authorizations </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rgbClr val="221F20"/>
              </a:solidFill>
            </a:endParaRPr>
          </a:p>
          <a:p>
            <a:endParaRPr lang="en-US"/>
          </a:p>
        </p:txBody>
      </p:sp>
      <p:pic>
        <p:nvPicPr>
          <p:cNvPr id="8" name="Picture 7" descr="Close up of checklist">
            <a:extLst>
              <a:ext uri="{FF2B5EF4-FFF2-40B4-BE49-F238E27FC236}">
                <a16:creationId xmlns:a16="http://schemas.microsoft.com/office/drawing/2014/main" id="{50E795EC-78A8-7B78-C740-A84EEED30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399" y="1849392"/>
            <a:ext cx="3769586" cy="2513057"/>
          </a:xfrm>
          <a:prstGeom prst="rect">
            <a:avLst/>
          </a:prstGeom>
        </p:spPr>
      </p:pic>
    </p:spTree>
    <p:extLst>
      <p:ext uri="{BB962C8B-B14F-4D97-AF65-F5344CB8AC3E}">
        <p14:creationId xmlns:p14="http://schemas.microsoft.com/office/powerpoint/2010/main" val="3565362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Regional general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961901"/>
            <a:ext cx="11658600" cy="5362662"/>
          </a:xfrm>
        </p:spPr>
        <p:txBody>
          <a:bodyPr/>
          <a:lstStyle/>
          <a:p>
            <a:pPr marL="342900" indent="-342900">
              <a:buFont typeface="Arial" panose="020B0604020202020204" pitchFamily="34" charset="0"/>
              <a:buChar char="•"/>
            </a:pPr>
            <a:r>
              <a:rPr lang="en-US" sz="2400">
                <a:solidFill>
                  <a:schemeClr val="tx1"/>
                </a:solidFill>
                <a:latin typeface="+mn-lt"/>
              </a:rPr>
              <a:t>The Nationwide Permits will replace many of the states’ Regional General Permits, but not all!</a:t>
            </a:r>
          </a:p>
          <a:p>
            <a:pPr marL="342900" indent="-342900">
              <a:buFont typeface="Arial" panose="020B0604020202020204" pitchFamily="34" charset="0"/>
              <a:buChar char="•"/>
            </a:pPr>
            <a:endParaRPr lang="en-US" sz="18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ea typeface="ＭＳ Ｐゴシック"/>
                <a:cs typeface="Arial"/>
              </a:rPr>
              <a:t>Verifications under the current Regional General Permits remain valid until the expiration of the permit, or one year from the date of expiration if the project has commenced or is under contract.</a:t>
            </a:r>
          </a:p>
          <a:p>
            <a:pPr marL="342900" indent="-342900">
              <a:buFont typeface="Arial" panose="020B0604020202020204" pitchFamily="34" charset="0"/>
              <a:buChar char="•"/>
            </a:pPr>
            <a:endParaRPr lang="en-US" sz="18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rPr>
              <a:t>After Nationwide Permit issuance, we will select which Regional General Permits in each state remain available for use.</a:t>
            </a:r>
          </a:p>
          <a:p>
            <a:pPr marL="342900" indent="-342900">
              <a:buFont typeface="Arial" panose="020B0604020202020204" pitchFamily="34" charset="0"/>
              <a:buChar char="•"/>
            </a:pPr>
            <a:endParaRPr lang="en-US" sz="18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rPr>
              <a:t>As selected state Regional General Permits near their expiration dates, we will evaluate them for potential reissuance.</a:t>
            </a:r>
          </a:p>
          <a:p>
            <a:pPr marL="569913" lvl="1" indent="-342900">
              <a:buFont typeface="Arial" panose="020B0604020202020204" pitchFamily="34" charset="0"/>
              <a:buChar char="•"/>
            </a:pPr>
            <a:endParaRPr lang="en-US" sz="2400">
              <a:solidFill>
                <a:schemeClr val="tx1"/>
              </a:solidFill>
              <a:latin typeface="+mn-lt"/>
            </a:endParaRPr>
          </a:p>
          <a:p>
            <a:pPr marL="569913" lvl="1" indent="-342900">
              <a:buFont typeface="Arial" panose="020B0604020202020204" pitchFamily="34" charset="0"/>
              <a:buChar char="•"/>
            </a:pPr>
            <a:endParaRPr lang="en-US" sz="2400">
              <a:solidFill>
                <a:schemeClr val="tx1"/>
              </a:solidFill>
              <a:latin typeface="+mn-lt"/>
            </a:endParaRPr>
          </a:p>
          <a:p>
            <a:pPr marL="569913" lvl="1"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grpSp>
        <p:nvGrpSpPr>
          <p:cNvPr id="5" name="Group 4">
            <a:extLst>
              <a:ext uri="{FF2B5EF4-FFF2-40B4-BE49-F238E27FC236}">
                <a16:creationId xmlns:a16="http://schemas.microsoft.com/office/drawing/2014/main" id="{39F94A3B-6886-DF8A-DD5A-5EB44DE2A168}"/>
              </a:ext>
            </a:extLst>
          </p:cNvPr>
          <p:cNvGrpSpPr/>
          <p:nvPr/>
        </p:nvGrpSpPr>
        <p:grpSpPr>
          <a:xfrm>
            <a:off x="984738" y="5422836"/>
            <a:ext cx="10020718" cy="1164773"/>
            <a:chOff x="984738" y="3864427"/>
            <a:chExt cx="10020718" cy="1164773"/>
          </a:xfrm>
        </p:grpSpPr>
        <p:sp>
          <p:nvSpPr>
            <p:cNvPr id="2" name="Oval 1">
              <a:extLst>
                <a:ext uri="{FF2B5EF4-FFF2-40B4-BE49-F238E27FC236}">
                  <a16:creationId xmlns:a16="http://schemas.microsoft.com/office/drawing/2014/main" id="{6D62E369-3703-5288-93AD-A0ABC0A3A779}"/>
                </a:ext>
              </a:extLst>
            </p:cNvPr>
            <p:cNvSpPr/>
            <p:nvPr/>
          </p:nvSpPr>
          <p:spPr>
            <a:xfrm>
              <a:off x="984738" y="3864429"/>
              <a:ext cx="2286000" cy="116477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a:solidFill>
                    <a:srgbClr val="00B0F0"/>
                  </a:solidFill>
                </a:rPr>
                <a:t>Sunset?</a:t>
              </a:r>
            </a:p>
          </p:txBody>
        </p:sp>
        <p:sp>
          <p:nvSpPr>
            <p:cNvPr id="3" name="Oval 2">
              <a:extLst>
                <a:ext uri="{FF2B5EF4-FFF2-40B4-BE49-F238E27FC236}">
                  <a16:creationId xmlns:a16="http://schemas.microsoft.com/office/drawing/2014/main" id="{0239DD18-FE1E-0067-6CBD-AD05C5D8621B}"/>
                </a:ext>
              </a:extLst>
            </p:cNvPr>
            <p:cNvSpPr/>
            <p:nvPr/>
          </p:nvSpPr>
          <p:spPr>
            <a:xfrm>
              <a:off x="4953000" y="3864427"/>
              <a:ext cx="2286000" cy="116477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a:solidFill>
                    <a:srgbClr val="00B0F0"/>
                  </a:solidFill>
                </a:rPr>
                <a:t>Reissue for state only?</a:t>
              </a:r>
            </a:p>
          </p:txBody>
        </p:sp>
        <p:sp>
          <p:nvSpPr>
            <p:cNvPr id="4" name="Oval 3">
              <a:extLst>
                <a:ext uri="{FF2B5EF4-FFF2-40B4-BE49-F238E27FC236}">
                  <a16:creationId xmlns:a16="http://schemas.microsoft.com/office/drawing/2014/main" id="{C2120A5D-A826-2185-CF3C-39FFF5E11CE5}"/>
                </a:ext>
              </a:extLst>
            </p:cNvPr>
            <p:cNvSpPr/>
            <p:nvPr/>
          </p:nvSpPr>
          <p:spPr>
            <a:xfrm>
              <a:off x="8719456" y="3864427"/>
              <a:ext cx="2286000" cy="116477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a:solidFill>
                    <a:srgbClr val="00B0F0"/>
                  </a:solidFill>
                </a:rPr>
                <a:t>Reissue New England-wide?</a:t>
              </a:r>
            </a:p>
          </p:txBody>
        </p:sp>
      </p:grpSp>
    </p:spTree>
    <p:extLst>
      <p:ext uri="{BB962C8B-B14F-4D97-AF65-F5344CB8AC3E}">
        <p14:creationId xmlns:p14="http://schemas.microsoft.com/office/powerpoint/2010/main" val="93725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Outreach Events Schedule</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3" name="TextBox 2">
            <a:extLst>
              <a:ext uri="{FF2B5EF4-FFF2-40B4-BE49-F238E27FC236}">
                <a16:creationId xmlns:a16="http://schemas.microsoft.com/office/drawing/2014/main" id="{EE36DA79-9832-CDBD-8E0B-DCAACA23E804}"/>
              </a:ext>
            </a:extLst>
          </p:cNvPr>
          <p:cNvSpPr txBox="1"/>
          <p:nvPr/>
        </p:nvSpPr>
        <p:spPr>
          <a:xfrm>
            <a:off x="266700" y="1167618"/>
            <a:ext cx="11658600" cy="5355312"/>
          </a:xfrm>
          <a:prstGeom prst="rect">
            <a:avLst/>
          </a:prstGeom>
          <a:noFill/>
        </p:spPr>
        <p:txBody>
          <a:bodyPr wrap="square" lIns="91440" tIns="45720" rIns="91440" bIns="45720" rtlCol="0" anchor="t">
            <a:spAutoFit/>
          </a:bodyPr>
          <a:lstStyle/>
          <a:p>
            <a:pPr algn="l" rtl="0" fontAlgn="base"/>
            <a:r>
              <a:rPr lang="en-US" b="1" i="0" u="none" strike="noStrike">
                <a:effectLst/>
                <a:latin typeface="Arial" panose="020B0604020202020204" pitchFamily="34" charset="0"/>
              </a:rPr>
              <a:t>Schedule:</a:t>
            </a:r>
            <a:r>
              <a:rPr lang="en-US" b="0" i="0">
                <a:effectLst/>
                <a:latin typeface="Arial" panose="020B0604020202020204" pitchFamily="34" charset="0"/>
              </a:rPr>
              <a:t>​</a:t>
            </a:r>
          </a:p>
          <a:p>
            <a:pPr marL="225425" indent="-225425" algn="l" rtl="0" fontAlgn="base">
              <a:buFont typeface="Arial" panose="020B0604020202020204" pitchFamily="34" charset="0"/>
              <a:buChar char="•"/>
            </a:pPr>
            <a:r>
              <a:rPr lang="en-US" b="0" i="0" u="none" strike="noStrike">
                <a:effectLst/>
                <a:latin typeface="Arial" panose="020B0604020202020204" pitchFamily="34" charset="0"/>
              </a:rPr>
              <a:t>Rhode Island - July 14 (Monday): </a:t>
            </a:r>
            <a:r>
              <a:rPr lang="en-US" b="0" i="0" u="sng">
                <a:effectLst/>
                <a:latin typeface="Arial" panose="020B0604020202020204" pitchFamily="34" charset="0"/>
              </a:rPr>
              <a:t>Where</a:t>
            </a:r>
            <a:r>
              <a:rPr lang="en-US" b="0" i="0" u="none" strike="noStrike">
                <a:effectLst/>
                <a:latin typeface="Arial" panose="020B0604020202020204" pitchFamily="34" charset="0"/>
              </a:rPr>
              <a:t>: Rhode Island Department of Administration, One Capitol Hill,       Providence, Rhode Island; </a:t>
            </a:r>
            <a:r>
              <a:rPr lang="en-US" b="0" i="0" u="sng">
                <a:effectLst/>
                <a:latin typeface="Arial" panose="020B0604020202020204" pitchFamily="34" charset="0"/>
              </a:rPr>
              <a:t>Time</a:t>
            </a:r>
            <a:r>
              <a:rPr lang="en-US" b="0" i="0" u="none" strike="noStrike">
                <a:effectLst/>
                <a:latin typeface="Arial" panose="020B0604020202020204" pitchFamily="34" charset="0"/>
              </a:rPr>
              <a:t>: 10:00am – 12:00pm</a:t>
            </a:r>
            <a:r>
              <a:rPr lang="en-US" b="0" i="0">
                <a:effectLst/>
                <a:latin typeface="Arial" panose="020B0604020202020204" pitchFamily="34" charset="0"/>
              </a:rPr>
              <a:t>​</a:t>
            </a:r>
          </a:p>
          <a:p>
            <a:pPr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panose="020B0604020202020204" pitchFamily="34" charset="0"/>
              </a:rPr>
              <a:t>New Hampshire - July 15 (Tuesday): </a:t>
            </a:r>
            <a:r>
              <a:rPr lang="en-US" b="0" i="0" u="sng">
                <a:effectLst/>
                <a:latin typeface="Arial" panose="020B0604020202020204" pitchFamily="34" charset="0"/>
              </a:rPr>
              <a:t>Where</a:t>
            </a:r>
            <a:r>
              <a:rPr lang="en-US" b="0" i="0" u="none" strike="noStrike">
                <a:effectLst/>
                <a:latin typeface="Arial" panose="020B0604020202020204" pitchFamily="34" charset="0"/>
              </a:rPr>
              <a:t>: New Hampshire Department of Environmental Services Auditorium, 29 Hazen Drive, Concord, New Hampshire; </a:t>
            </a:r>
            <a:r>
              <a:rPr lang="en-US" b="0" i="0" u="sng">
                <a:effectLst/>
                <a:latin typeface="Arial" panose="020B0604020202020204" pitchFamily="34" charset="0"/>
              </a:rPr>
              <a:t>Time</a:t>
            </a:r>
            <a:r>
              <a:rPr lang="en-US" b="0" i="0" u="none" strike="noStrike">
                <a:effectLst/>
                <a:latin typeface="Arial" panose="020B0604020202020204" pitchFamily="34" charset="0"/>
              </a:rPr>
              <a:t>: 9:00am – 11:00am</a:t>
            </a:r>
            <a:r>
              <a:rPr lang="en-US" b="0" i="0">
                <a:effectLst/>
                <a:latin typeface="Arial" panose="020B0604020202020204" pitchFamily="34" charset="0"/>
              </a:rPr>
              <a:t>​</a:t>
            </a:r>
          </a:p>
          <a:p>
            <a:pPr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panose="020B0604020202020204" pitchFamily="34" charset="0"/>
              </a:rPr>
              <a:t>Vermont - July 16 (Wednesday): </a:t>
            </a:r>
            <a:r>
              <a:rPr lang="en-US" b="0" i="0" u="sng">
                <a:effectLst/>
                <a:latin typeface="Arial" panose="020B0604020202020204" pitchFamily="34" charset="0"/>
              </a:rPr>
              <a:t>Where</a:t>
            </a:r>
            <a:r>
              <a:rPr lang="en-US" b="0" i="0" u="none" strike="noStrike">
                <a:effectLst/>
                <a:latin typeface="Arial" panose="020B0604020202020204" pitchFamily="34" charset="0"/>
              </a:rPr>
              <a:t>: Vermont Agency of Transportation Dill Building, 2178 Airport Road, Berlin, Vermont; </a:t>
            </a:r>
            <a:r>
              <a:rPr lang="en-US" b="0" i="0" u="sng">
                <a:effectLst/>
                <a:latin typeface="Arial" panose="020B0604020202020204" pitchFamily="34" charset="0"/>
              </a:rPr>
              <a:t>Time</a:t>
            </a:r>
            <a:r>
              <a:rPr lang="en-US" b="0" i="0" u="none" strike="noStrike">
                <a:effectLst/>
                <a:latin typeface="Arial" panose="020B0604020202020204" pitchFamily="34" charset="0"/>
              </a:rPr>
              <a:t>: 12:30pm – 2:30pm</a:t>
            </a:r>
            <a:r>
              <a:rPr lang="en-US" b="0" i="0">
                <a:effectLst/>
                <a:latin typeface="Arial" panose="020B0604020202020204" pitchFamily="34" charset="0"/>
              </a:rPr>
              <a:t>​</a:t>
            </a:r>
          </a:p>
          <a:p>
            <a:pPr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a:cs typeface="Arial"/>
              </a:rPr>
              <a:t>Maine - July 17 (Thursday): </a:t>
            </a:r>
            <a:r>
              <a:rPr lang="en-US" b="0" i="0" u="sng">
                <a:effectLst/>
                <a:latin typeface="Arial"/>
                <a:cs typeface="Arial"/>
              </a:rPr>
              <a:t>Where</a:t>
            </a:r>
            <a:r>
              <a:rPr lang="en-US" b="0" i="0" u="none" strike="noStrike">
                <a:effectLst/>
                <a:latin typeface="Arial"/>
                <a:cs typeface="Arial"/>
              </a:rPr>
              <a:t>: Le Club Calumet, 334 West River Road, Augusta, Maine; </a:t>
            </a:r>
            <a:r>
              <a:rPr lang="en-US" b="0" i="0" u="sng">
                <a:effectLst/>
                <a:latin typeface="Arial"/>
                <a:cs typeface="Arial"/>
              </a:rPr>
              <a:t>Time</a:t>
            </a:r>
            <a:r>
              <a:rPr lang="en-US" b="0" i="0" u="none" strike="noStrike">
                <a:effectLst/>
                <a:latin typeface="Arial"/>
                <a:cs typeface="Arial"/>
              </a:rPr>
              <a:t>: 9:00am – </a:t>
            </a:r>
            <a:r>
              <a:rPr lang="en-US">
                <a:latin typeface="Arial"/>
                <a:cs typeface="Arial"/>
              </a:rPr>
              <a:t>11:00am</a:t>
            </a:r>
            <a:r>
              <a:rPr lang="en-US" b="0" i="0">
                <a:effectLst/>
                <a:latin typeface="Arial"/>
                <a:cs typeface="Arial"/>
              </a:rPr>
              <a:t>​</a:t>
            </a:r>
          </a:p>
          <a:p>
            <a:pPr marL="225425" indent="-225425"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a:cs typeface="Arial"/>
              </a:rPr>
              <a:t>Connecticut - July 18 (Friday): Where: Connecticut Department of Energy and Environmental Protection Auditorium, 79 Elm Street, Hartford, Connecticut; </a:t>
            </a:r>
            <a:r>
              <a:rPr lang="en-US" b="0" i="0" u="sng" strike="noStrike">
                <a:effectLst/>
                <a:latin typeface="Arial"/>
                <a:cs typeface="Arial"/>
              </a:rPr>
              <a:t>Time</a:t>
            </a:r>
            <a:r>
              <a:rPr lang="en-US" b="0" i="0" u="none" strike="noStrike">
                <a:effectLst/>
                <a:latin typeface="Arial"/>
                <a:cs typeface="Arial"/>
              </a:rPr>
              <a:t>: 9:30am – </a:t>
            </a:r>
            <a:r>
              <a:rPr lang="en-US">
                <a:latin typeface="Arial"/>
                <a:cs typeface="Arial"/>
              </a:rPr>
              <a:t>11:30am</a:t>
            </a:r>
            <a:r>
              <a:rPr lang="en-US" b="0" i="0">
                <a:effectLst/>
                <a:latin typeface="Arial"/>
                <a:cs typeface="Arial"/>
              </a:rPr>
              <a:t>​</a:t>
            </a:r>
          </a:p>
          <a:p>
            <a:pPr marL="225425" indent="-225425"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panose="020B0604020202020204" pitchFamily="34" charset="0"/>
              </a:rPr>
              <a:t>Massachusetts - July 24 (Thursday): </a:t>
            </a:r>
            <a:r>
              <a:rPr lang="en-US" b="0" i="0" u="sng">
                <a:effectLst/>
                <a:latin typeface="Arial" panose="020B0604020202020204" pitchFamily="34" charset="0"/>
              </a:rPr>
              <a:t>Where</a:t>
            </a:r>
            <a:r>
              <a:rPr lang="en-US" b="0" i="0" u="none" strike="noStrike">
                <a:effectLst/>
                <a:latin typeface="Arial" panose="020B0604020202020204" pitchFamily="34" charset="0"/>
              </a:rPr>
              <a:t>: Massachusetts Department of Transportation Highway District 3 Office, 499 Plantation Parkway, Worcester, Massachusetts; </a:t>
            </a:r>
            <a:r>
              <a:rPr lang="en-US" b="0" i="0" u="sng">
                <a:effectLst/>
                <a:latin typeface="Arial" panose="020B0604020202020204" pitchFamily="34" charset="0"/>
              </a:rPr>
              <a:t>Time</a:t>
            </a:r>
            <a:r>
              <a:rPr lang="en-US" b="1" i="0" u="none" strike="noStrike">
                <a:effectLst/>
                <a:latin typeface="Arial" panose="020B0604020202020204" pitchFamily="34" charset="0"/>
              </a:rPr>
              <a:t>: </a:t>
            </a:r>
            <a:r>
              <a:rPr lang="en-US" b="0" i="0" u="none" strike="noStrike">
                <a:effectLst/>
                <a:latin typeface="Arial" panose="020B0604020202020204" pitchFamily="34" charset="0"/>
              </a:rPr>
              <a:t>10:00am – 12:00pm</a:t>
            </a:r>
            <a:r>
              <a:rPr lang="en-US" b="0" i="0">
                <a:effectLst/>
                <a:latin typeface="Arial" panose="020B0604020202020204" pitchFamily="34" charset="0"/>
              </a:rPr>
              <a:t>​</a:t>
            </a:r>
          </a:p>
          <a:p>
            <a:endParaRPr lang="en-US"/>
          </a:p>
        </p:txBody>
      </p:sp>
    </p:spTree>
    <p:extLst>
      <p:ext uri="{BB962C8B-B14F-4D97-AF65-F5344CB8AC3E}">
        <p14:creationId xmlns:p14="http://schemas.microsoft.com/office/powerpoint/2010/main" val="2296080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New England-wide regional general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a:p>
        </p:txBody>
      </p:sp>
      <p:sp>
        <p:nvSpPr>
          <p:cNvPr id="2" name="Rectangle: Rounded Corners 1">
            <a:extLst>
              <a:ext uri="{FF2B5EF4-FFF2-40B4-BE49-F238E27FC236}">
                <a16:creationId xmlns:a16="http://schemas.microsoft.com/office/drawing/2014/main" id="{54043E67-B403-7FD1-7F3E-7214CAA3A5C9}"/>
              </a:ext>
            </a:extLst>
          </p:cNvPr>
          <p:cNvSpPr/>
          <p:nvPr/>
        </p:nvSpPr>
        <p:spPr>
          <a:xfrm>
            <a:off x="390525" y="1392987"/>
            <a:ext cx="3276599" cy="1950288"/>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a:t>Boat Ramps</a:t>
            </a:r>
          </a:p>
          <a:p>
            <a:pPr algn="ctr"/>
            <a:endParaRPr lang="en-US"/>
          </a:p>
          <a:p>
            <a:pPr algn="ctr"/>
            <a:r>
              <a:rPr lang="en-US" i="1"/>
              <a:t>*would cover more than allowable under NWP 36*</a:t>
            </a:r>
          </a:p>
          <a:p>
            <a:pPr algn="ctr"/>
            <a:endParaRPr lang="en-US"/>
          </a:p>
        </p:txBody>
      </p:sp>
      <p:sp>
        <p:nvSpPr>
          <p:cNvPr id="6" name="Rectangle: Rounded Corners 5">
            <a:extLst>
              <a:ext uri="{FF2B5EF4-FFF2-40B4-BE49-F238E27FC236}">
                <a16:creationId xmlns:a16="http://schemas.microsoft.com/office/drawing/2014/main" id="{2DFAA0FC-0A13-6EE7-BE0F-C577862BB5BF}"/>
              </a:ext>
            </a:extLst>
          </p:cNvPr>
          <p:cNvSpPr/>
          <p:nvPr/>
        </p:nvSpPr>
        <p:spPr>
          <a:xfrm>
            <a:off x="4314825" y="2400981"/>
            <a:ext cx="3943350" cy="2623456"/>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800" b="1">
              <a:solidFill>
                <a:schemeClr val="tx1"/>
              </a:solidFill>
              <a:latin typeface="+mn-lt"/>
            </a:endParaRPr>
          </a:p>
          <a:p>
            <a:pPr algn="ctr"/>
            <a:r>
              <a:rPr lang="en-US" sz="1800" b="1">
                <a:solidFill>
                  <a:schemeClr val="tx1"/>
                </a:solidFill>
                <a:latin typeface="+mn-lt"/>
              </a:rPr>
              <a:t>Dredging, Disposal of Dredged Material, Beach Nourishment, Rock Relocation, Rock &amp; Debris Removal, and Recreational Beach Grading &amp; Raking</a:t>
            </a:r>
          </a:p>
          <a:p>
            <a:pPr algn="ctr"/>
            <a:endParaRPr lang="en-US"/>
          </a:p>
        </p:txBody>
      </p:sp>
      <p:sp>
        <p:nvSpPr>
          <p:cNvPr id="8" name="Rectangle: Rounded Corners 7">
            <a:extLst>
              <a:ext uri="{FF2B5EF4-FFF2-40B4-BE49-F238E27FC236}">
                <a16:creationId xmlns:a16="http://schemas.microsoft.com/office/drawing/2014/main" id="{19F1E693-8D9A-97B0-47BF-4696CB90D1CE}"/>
              </a:ext>
            </a:extLst>
          </p:cNvPr>
          <p:cNvSpPr/>
          <p:nvPr/>
        </p:nvSpPr>
        <p:spPr>
          <a:xfrm>
            <a:off x="8534400" y="4614773"/>
            <a:ext cx="3276599" cy="1950287"/>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800" b="1">
              <a:solidFill>
                <a:schemeClr val="tx1"/>
              </a:solidFill>
              <a:latin typeface="+mn-lt"/>
            </a:endParaRPr>
          </a:p>
          <a:p>
            <a:pPr algn="ctr"/>
            <a:r>
              <a:rPr lang="en-US" sz="1800" b="1">
                <a:solidFill>
                  <a:schemeClr val="tx1"/>
                </a:solidFill>
                <a:latin typeface="+mn-lt"/>
              </a:rPr>
              <a:t>Structures and Moorings in Navigable Waters of the U.S.</a:t>
            </a:r>
          </a:p>
        </p:txBody>
      </p:sp>
    </p:spTree>
    <p:extLst>
      <p:ext uri="{BB962C8B-B14F-4D97-AF65-F5344CB8AC3E}">
        <p14:creationId xmlns:p14="http://schemas.microsoft.com/office/powerpoint/2010/main" val="110505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9A19-5BA7-C422-F58B-1A7475E498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2841B2C-1337-AF44-5B2F-5AE164120BE6}"/>
              </a:ext>
            </a:extLst>
          </p:cNvPr>
          <p:cNvSpPr>
            <a:spLocks noGrp="1"/>
          </p:cNvSpPr>
          <p:nvPr>
            <p:ph type="title"/>
          </p:nvPr>
        </p:nvSpPr>
        <p:spPr>
          <a:xfrm>
            <a:off x="940027" y="230605"/>
            <a:ext cx="10530579" cy="832920"/>
          </a:xfrm>
        </p:spPr>
        <p:txBody>
          <a:bodyPr/>
          <a:lstStyle/>
          <a:p>
            <a:pPr algn="ctr"/>
            <a:r>
              <a:rPr lang="en-US">
                <a:latin typeface="Arial"/>
                <a:ea typeface="ＭＳ Ｐゴシック"/>
                <a:cs typeface="Arial"/>
              </a:rPr>
              <a:t>Comparison of NWP and RGP </a:t>
            </a:r>
            <a:br>
              <a:rPr lang="en-US">
                <a:latin typeface="Arial"/>
                <a:ea typeface="ＭＳ Ｐゴシック"/>
                <a:cs typeface="Arial"/>
              </a:rPr>
            </a:br>
            <a:r>
              <a:rPr lang="en-US">
                <a:latin typeface="Arial"/>
                <a:ea typeface="ＭＳ Ｐゴシック"/>
                <a:cs typeface="Arial"/>
              </a:rPr>
              <a:t>submittal Process</a:t>
            </a:r>
          </a:p>
        </p:txBody>
      </p:sp>
      <p:pic>
        <p:nvPicPr>
          <p:cNvPr id="15" name="Picture 14">
            <a:extLst>
              <a:ext uri="{FF2B5EF4-FFF2-40B4-BE49-F238E27FC236}">
                <a16:creationId xmlns:a16="http://schemas.microsoft.com/office/drawing/2014/main" id="{77D308AA-C349-DD85-66E6-2D27F95A9F43}"/>
              </a:ext>
            </a:extLst>
          </p:cNvPr>
          <p:cNvPicPr>
            <a:picLocks noChangeAspect="1"/>
          </p:cNvPicPr>
          <p:nvPr/>
        </p:nvPicPr>
        <p:blipFill>
          <a:blip r:embed="rId3"/>
          <a:stretch>
            <a:fillRect/>
          </a:stretch>
        </p:blipFill>
        <p:spPr>
          <a:xfrm>
            <a:off x="1182494" y="1483895"/>
            <a:ext cx="4268705" cy="5143500"/>
          </a:xfrm>
          <a:prstGeom prst="rect">
            <a:avLst/>
          </a:prstGeom>
        </p:spPr>
      </p:pic>
      <p:pic>
        <p:nvPicPr>
          <p:cNvPr id="14" name="Picture 13">
            <a:extLst>
              <a:ext uri="{FF2B5EF4-FFF2-40B4-BE49-F238E27FC236}">
                <a16:creationId xmlns:a16="http://schemas.microsoft.com/office/drawing/2014/main" id="{9F93DDAE-721E-C033-FAF1-F6F04D5A0EDF}"/>
              </a:ext>
            </a:extLst>
          </p:cNvPr>
          <p:cNvPicPr>
            <a:picLocks noChangeAspect="1"/>
          </p:cNvPicPr>
          <p:nvPr/>
        </p:nvPicPr>
        <p:blipFill>
          <a:blip r:embed="rId4"/>
          <a:stretch>
            <a:fillRect/>
          </a:stretch>
        </p:blipFill>
        <p:spPr>
          <a:xfrm>
            <a:off x="6654818" y="1483895"/>
            <a:ext cx="4055645" cy="5143500"/>
          </a:xfrm>
          <a:prstGeom prst="rect">
            <a:avLst/>
          </a:prstGeom>
        </p:spPr>
      </p:pic>
      <p:pic>
        <p:nvPicPr>
          <p:cNvPr id="3" name="Picture 2">
            <a:extLst>
              <a:ext uri="{FF2B5EF4-FFF2-40B4-BE49-F238E27FC236}">
                <a16:creationId xmlns:a16="http://schemas.microsoft.com/office/drawing/2014/main" id="{E4ED7CCC-F2E9-B43A-2644-A62D9887C39F}"/>
              </a:ext>
            </a:extLst>
          </p:cNvPr>
          <p:cNvPicPr>
            <a:picLocks noChangeAspect="1"/>
          </p:cNvPicPr>
          <p:nvPr/>
        </p:nvPicPr>
        <p:blipFill>
          <a:blip r:embed="rId5"/>
          <a:stretch>
            <a:fillRect/>
          </a:stretch>
        </p:blipFill>
        <p:spPr>
          <a:xfrm>
            <a:off x="7077428" y="4461239"/>
            <a:ext cx="1251504" cy="933325"/>
          </a:xfrm>
          <a:prstGeom prst="rect">
            <a:avLst/>
          </a:prstGeom>
          <a:ln>
            <a:solidFill>
              <a:schemeClr val="tx1"/>
            </a:solidFill>
          </a:ln>
        </p:spPr>
      </p:pic>
      <p:sp>
        <p:nvSpPr>
          <p:cNvPr id="4" name="TextBox 3">
            <a:extLst>
              <a:ext uri="{FF2B5EF4-FFF2-40B4-BE49-F238E27FC236}">
                <a16:creationId xmlns:a16="http://schemas.microsoft.com/office/drawing/2014/main" id="{3DA2CBE3-265C-75DA-EDAF-BD8158F48B6A}"/>
              </a:ext>
            </a:extLst>
          </p:cNvPr>
          <p:cNvSpPr txBox="1"/>
          <p:nvPr/>
        </p:nvSpPr>
        <p:spPr>
          <a:xfrm>
            <a:off x="3808175" y="4635513"/>
            <a:ext cx="1223369" cy="584775"/>
          </a:xfrm>
          <a:prstGeom prst="rect">
            <a:avLst/>
          </a:prstGeom>
          <a:noFill/>
          <a:ln>
            <a:solidFill>
              <a:schemeClr val="tx1"/>
            </a:solidFill>
          </a:ln>
        </p:spPr>
        <p:txBody>
          <a:bodyPr wrap="square" rtlCol="0">
            <a:spAutoFit/>
          </a:bodyPr>
          <a:lstStyle/>
          <a:p>
            <a:pPr algn="ctr"/>
            <a:r>
              <a:rPr lang="en-US" sz="1600"/>
              <a:t>Regional Conditions</a:t>
            </a:r>
          </a:p>
        </p:txBody>
      </p:sp>
    </p:spTree>
    <p:extLst>
      <p:ext uri="{BB962C8B-B14F-4D97-AF65-F5344CB8AC3E}">
        <p14:creationId xmlns:p14="http://schemas.microsoft.com/office/powerpoint/2010/main" val="421742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D6BD5E8E-BC44-2B63-B9E5-F51DD9427FFB}"/>
              </a:ext>
            </a:extLst>
          </p:cNvPr>
          <p:cNvPicPr>
            <a:picLocks noChangeAspect="1"/>
          </p:cNvPicPr>
          <p:nvPr/>
        </p:nvPicPr>
        <p:blipFill>
          <a:blip r:embed="rId3"/>
          <a:stretch>
            <a:fillRect/>
          </a:stretch>
        </p:blipFill>
        <p:spPr>
          <a:xfrm>
            <a:off x="478969" y="2405418"/>
            <a:ext cx="10734153" cy="2643083"/>
          </a:xfrm>
          <a:prstGeom prst="rect">
            <a:avLst/>
          </a:prstGeom>
        </p:spPr>
      </p:pic>
      <p:sp>
        <p:nvSpPr>
          <p:cNvPr id="2" name="TextBox 1">
            <a:extLst>
              <a:ext uri="{FF2B5EF4-FFF2-40B4-BE49-F238E27FC236}">
                <a16:creationId xmlns:a16="http://schemas.microsoft.com/office/drawing/2014/main" id="{31BF94B1-80BA-7F0D-4CF5-0A0688C59598}"/>
              </a:ext>
            </a:extLst>
          </p:cNvPr>
          <p:cNvSpPr txBox="1"/>
          <p:nvPr/>
        </p:nvSpPr>
        <p:spPr>
          <a:xfrm>
            <a:off x="478969" y="4958862"/>
            <a:ext cx="11320308" cy="461665"/>
          </a:xfrm>
          <a:prstGeom prst="rect">
            <a:avLst/>
          </a:prstGeom>
          <a:noFill/>
        </p:spPr>
        <p:txBody>
          <a:bodyPr wrap="square" rtlCol="0">
            <a:spAutoFit/>
          </a:bodyPr>
          <a:lstStyle/>
          <a:p>
            <a:pPr marL="342900" indent="-342900" algn="ctr">
              <a:buFont typeface="Wingdings" panose="05000000000000000000" pitchFamily="2" charset="2"/>
              <a:buChar char="Ø"/>
            </a:pPr>
            <a:r>
              <a:rPr lang="en-US" sz="2400" b="1" dirty="0">
                <a:solidFill>
                  <a:schemeClr val="accent5"/>
                </a:solidFill>
              </a:rPr>
              <a:t>20</a:t>
            </a:r>
            <a:r>
              <a:rPr lang="en-US" sz="2400" dirty="0">
                <a:solidFill>
                  <a:schemeClr val="accent5"/>
                </a:solidFill>
              </a:rPr>
              <a:t> Nationwide Permits are </a:t>
            </a:r>
            <a:r>
              <a:rPr lang="en-US" sz="2400" b="1" dirty="0">
                <a:solidFill>
                  <a:schemeClr val="accent5"/>
                </a:solidFill>
              </a:rPr>
              <a:t>non-notifying</a:t>
            </a:r>
            <a:r>
              <a:rPr lang="en-US" sz="2400" dirty="0">
                <a:solidFill>
                  <a:schemeClr val="accent5"/>
                </a:solidFill>
              </a:rPr>
              <a:t> per their specific language. </a:t>
            </a:r>
          </a:p>
        </p:txBody>
      </p:sp>
    </p:spTree>
    <p:extLst>
      <p:ext uri="{BB962C8B-B14F-4D97-AF65-F5344CB8AC3E}">
        <p14:creationId xmlns:p14="http://schemas.microsoft.com/office/powerpoint/2010/main" val="329951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4" name="Picture 3">
            <a:extLst>
              <a:ext uri="{FF2B5EF4-FFF2-40B4-BE49-F238E27FC236}">
                <a16:creationId xmlns:a16="http://schemas.microsoft.com/office/drawing/2014/main" id="{1535D8B3-45B3-EDF9-3744-DA9B8D9BC842}"/>
              </a:ext>
            </a:extLst>
          </p:cNvPr>
          <p:cNvPicPr>
            <a:picLocks noChangeAspect="1"/>
          </p:cNvPicPr>
          <p:nvPr/>
        </p:nvPicPr>
        <p:blipFill>
          <a:blip r:embed="rId3"/>
          <a:stretch>
            <a:fillRect/>
          </a:stretch>
        </p:blipFill>
        <p:spPr>
          <a:xfrm>
            <a:off x="1392234" y="74666"/>
            <a:ext cx="9605617" cy="6430076"/>
          </a:xfrm>
          <a:prstGeom prst="rect">
            <a:avLst/>
          </a:prstGeom>
        </p:spPr>
      </p:pic>
      <p:sp>
        <p:nvSpPr>
          <p:cNvPr id="2" name="TextBox 1">
            <a:extLst>
              <a:ext uri="{FF2B5EF4-FFF2-40B4-BE49-F238E27FC236}">
                <a16:creationId xmlns:a16="http://schemas.microsoft.com/office/drawing/2014/main" id="{73669EF0-B54B-1433-490E-A9F97DBD72E9}"/>
              </a:ext>
            </a:extLst>
          </p:cNvPr>
          <p:cNvSpPr txBox="1"/>
          <p:nvPr/>
        </p:nvSpPr>
        <p:spPr>
          <a:xfrm>
            <a:off x="392722" y="6273909"/>
            <a:ext cx="11320308" cy="461665"/>
          </a:xfrm>
          <a:prstGeom prst="rect">
            <a:avLst/>
          </a:prstGeom>
          <a:noFill/>
        </p:spPr>
        <p:txBody>
          <a:bodyPr wrap="square" rtlCol="0">
            <a:spAutoFit/>
          </a:bodyPr>
          <a:lstStyle/>
          <a:p>
            <a:pPr marL="342900" indent="-342900" algn="ctr">
              <a:buFont typeface="Wingdings" panose="05000000000000000000" pitchFamily="2" charset="2"/>
              <a:buChar char="Ø"/>
            </a:pPr>
            <a:r>
              <a:rPr lang="en-US" sz="2400" b="1" dirty="0">
                <a:solidFill>
                  <a:schemeClr val="accent5"/>
                </a:solidFill>
              </a:rPr>
              <a:t>21</a:t>
            </a:r>
            <a:r>
              <a:rPr lang="en-US" sz="2400" dirty="0">
                <a:solidFill>
                  <a:schemeClr val="accent5"/>
                </a:solidFill>
              </a:rPr>
              <a:t> Nationwide Permits require a PCN for </a:t>
            </a:r>
            <a:r>
              <a:rPr lang="en-US" sz="2400" b="1" dirty="0">
                <a:solidFill>
                  <a:schemeClr val="accent5"/>
                </a:solidFill>
              </a:rPr>
              <a:t>all</a:t>
            </a:r>
            <a:r>
              <a:rPr lang="en-US" sz="2400" dirty="0">
                <a:solidFill>
                  <a:schemeClr val="accent5"/>
                </a:solidFill>
              </a:rPr>
              <a:t> activities. </a:t>
            </a:r>
          </a:p>
        </p:txBody>
      </p:sp>
    </p:spTree>
    <p:extLst>
      <p:ext uri="{BB962C8B-B14F-4D97-AF65-F5344CB8AC3E}">
        <p14:creationId xmlns:p14="http://schemas.microsoft.com/office/powerpoint/2010/main" val="360696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4" name="Picture 3">
            <a:extLst>
              <a:ext uri="{FF2B5EF4-FFF2-40B4-BE49-F238E27FC236}">
                <a16:creationId xmlns:a16="http://schemas.microsoft.com/office/drawing/2014/main" id="{307DDD7C-4CA4-2807-50E0-6790928A990B}"/>
              </a:ext>
            </a:extLst>
          </p:cNvPr>
          <p:cNvPicPr>
            <a:picLocks noChangeAspect="1"/>
          </p:cNvPicPr>
          <p:nvPr/>
        </p:nvPicPr>
        <p:blipFill>
          <a:blip r:embed="rId3"/>
          <a:stretch>
            <a:fillRect/>
          </a:stretch>
        </p:blipFill>
        <p:spPr>
          <a:xfrm>
            <a:off x="1268260" y="71511"/>
            <a:ext cx="9655480" cy="6187451"/>
          </a:xfrm>
          <a:prstGeom prst="rect">
            <a:avLst/>
          </a:prstGeom>
        </p:spPr>
      </p:pic>
      <p:sp>
        <p:nvSpPr>
          <p:cNvPr id="2" name="TextBox 1">
            <a:extLst>
              <a:ext uri="{FF2B5EF4-FFF2-40B4-BE49-F238E27FC236}">
                <a16:creationId xmlns:a16="http://schemas.microsoft.com/office/drawing/2014/main" id="{764E707C-93DD-4444-4889-205D625E74EA}"/>
              </a:ext>
            </a:extLst>
          </p:cNvPr>
          <p:cNvSpPr txBox="1"/>
          <p:nvPr/>
        </p:nvSpPr>
        <p:spPr>
          <a:xfrm>
            <a:off x="329499" y="5969397"/>
            <a:ext cx="11320308" cy="461665"/>
          </a:xfrm>
          <a:prstGeom prst="rect">
            <a:avLst/>
          </a:prstGeom>
          <a:noFill/>
        </p:spPr>
        <p:txBody>
          <a:bodyPr wrap="square" rtlCol="0">
            <a:spAutoFit/>
          </a:bodyPr>
          <a:lstStyle/>
          <a:p>
            <a:pPr marL="342900" indent="-342900" algn="ctr">
              <a:buFont typeface="Wingdings" panose="05000000000000000000" pitchFamily="2" charset="2"/>
              <a:buChar char="Ø"/>
            </a:pPr>
            <a:r>
              <a:rPr lang="en-US" sz="2400" b="1" dirty="0">
                <a:solidFill>
                  <a:schemeClr val="accent5"/>
                </a:solidFill>
              </a:rPr>
              <a:t>16</a:t>
            </a:r>
            <a:r>
              <a:rPr lang="en-US" sz="2400" dirty="0">
                <a:solidFill>
                  <a:schemeClr val="accent5"/>
                </a:solidFill>
              </a:rPr>
              <a:t> Nationwide Permits require a PCN for </a:t>
            </a:r>
            <a:r>
              <a:rPr lang="en-US" sz="2400" b="1" i="1" dirty="0">
                <a:solidFill>
                  <a:schemeClr val="accent5"/>
                </a:solidFill>
              </a:rPr>
              <a:t>some</a:t>
            </a:r>
            <a:r>
              <a:rPr lang="en-US" sz="2400" dirty="0">
                <a:solidFill>
                  <a:schemeClr val="accent5"/>
                </a:solidFill>
              </a:rPr>
              <a:t> activities. </a:t>
            </a:r>
          </a:p>
        </p:txBody>
      </p:sp>
    </p:spTree>
    <p:extLst>
      <p:ext uri="{BB962C8B-B14F-4D97-AF65-F5344CB8AC3E}">
        <p14:creationId xmlns:p14="http://schemas.microsoft.com/office/powerpoint/2010/main" val="183591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9A19-5BA7-C422-F58B-1A7475E498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2841B2C-1337-AF44-5B2F-5AE164120BE6}"/>
              </a:ext>
            </a:extLst>
          </p:cNvPr>
          <p:cNvSpPr>
            <a:spLocks noGrp="1"/>
          </p:cNvSpPr>
          <p:nvPr>
            <p:ph type="title"/>
          </p:nvPr>
        </p:nvSpPr>
        <p:spPr>
          <a:xfrm>
            <a:off x="940027" y="230605"/>
            <a:ext cx="10530579" cy="832920"/>
          </a:xfrm>
        </p:spPr>
        <p:txBody>
          <a:bodyPr/>
          <a:lstStyle/>
          <a:p>
            <a:pPr algn="ctr"/>
            <a:r>
              <a:rPr lang="en-US">
                <a:latin typeface="Arial"/>
                <a:ea typeface="ＭＳ Ｐゴシック"/>
                <a:cs typeface="Arial"/>
              </a:rPr>
              <a:t>Nationwide Permit notification triggers</a:t>
            </a:r>
          </a:p>
        </p:txBody>
      </p:sp>
      <p:sp>
        <p:nvSpPr>
          <p:cNvPr id="2" name="TextBox 1">
            <a:extLst>
              <a:ext uri="{FF2B5EF4-FFF2-40B4-BE49-F238E27FC236}">
                <a16:creationId xmlns:a16="http://schemas.microsoft.com/office/drawing/2014/main" id="{A489B01A-6B5B-0974-EBB3-AB7909704A68}"/>
              </a:ext>
            </a:extLst>
          </p:cNvPr>
          <p:cNvSpPr txBox="1"/>
          <p:nvPr/>
        </p:nvSpPr>
        <p:spPr>
          <a:xfrm>
            <a:off x="225083" y="1063525"/>
            <a:ext cx="11746523" cy="2862322"/>
          </a:xfrm>
          <a:prstGeom prst="rect">
            <a:avLst/>
          </a:prstGeom>
          <a:noFill/>
        </p:spPr>
        <p:txBody>
          <a:bodyPr wrap="square" rtlCol="0">
            <a:spAutoFit/>
          </a:bodyPr>
          <a:lstStyle/>
          <a:p>
            <a:pPr marL="285750" indent="-285750">
              <a:buFont typeface="Arial" panose="020B0604020202020204" pitchFamily="34" charset="0"/>
              <a:buChar char="•"/>
            </a:pPr>
            <a:r>
              <a:rPr lang="en-US"/>
              <a:t>Nationwide Permit General Conditions and Regional Conditions can also “trigger” notification</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General Condition 16, Wild and Scenic Rivers</a:t>
            </a:r>
          </a:p>
          <a:p>
            <a:pPr marL="742950" lvl="1" indent="-285750">
              <a:buFont typeface="Arial" panose="020B0604020202020204" pitchFamily="34" charset="0"/>
              <a:buChar char="•"/>
            </a:pPr>
            <a:r>
              <a:rPr lang="en-US"/>
              <a:t>General Condition 18, Endangered Species</a:t>
            </a:r>
          </a:p>
          <a:p>
            <a:pPr marL="742950" lvl="1" indent="-285750">
              <a:buFont typeface="Arial" panose="020B0604020202020204" pitchFamily="34" charset="0"/>
              <a:buChar char="•"/>
            </a:pPr>
            <a:r>
              <a:rPr lang="en-US"/>
              <a:t>General Condition 20, Historic Properties</a:t>
            </a:r>
          </a:p>
          <a:p>
            <a:pPr marL="742950" lvl="1" indent="-285750">
              <a:buFont typeface="Arial" panose="020B0604020202020204" pitchFamily="34" charset="0"/>
              <a:buChar char="•"/>
            </a:pPr>
            <a:endParaRPr lang="en-US"/>
          </a:p>
          <a:p>
            <a:pPr marL="1200150" lvl="2" indent="-285750">
              <a:buFont typeface="Arial" panose="020B0604020202020204" pitchFamily="34" charset="0"/>
              <a:buChar char="•"/>
            </a:pPr>
            <a:r>
              <a:rPr lang="en-US"/>
              <a:t>Proposed Regional Condition A</a:t>
            </a:r>
          </a:p>
          <a:p>
            <a:pPr marL="1657350" lvl="3" indent="-285750">
              <a:buFont typeface="Arial" panose="020B0604020202020204" pitchFamily="34" charset="0"/>
              <a:buChar char="•"/>
            </a:pPr>
            <a:r>
              <a:rPr lang="en-US"/>
              <a:t>Additional PCN Requirement (Specific Resources): A PCN is required for any proposed activities which would result in the permanent loss of waters of the U.S. at or above the listed thresholds to the following aquatic resources: </a:t>
            </a:r>
          </a:p>
        </p:txBody>
      </p:sp>
      <p:pic>
        <p:nvPicPr>
          <p:cNvPr id="5" name="Picture 4">
            <a:extLst>
              <a:ext uri="{FF2B5EF4-FFF2-40B4-BE49-F238E27FC236}">
                <a16:creationId xmlns:a16="http://schemas.microsoft.com/office/drawing/2014/main" id="{A685518D-3576-C751-ABC7-072C71BD3B42}"/>
              </a:ext>
            </a:extLst>
          </p:cNvPr>
          <p:cNvPicPr>
            <a:picLocks noChangeAspect="1"/>
          </p:cNvPicPr>
          <p:nvPr/>
        </p:nvPicPr>
        <p:blipFill>
          <a:blip r:embed="rId3"/>
          <a:stretch>
            <a:fillRect/>
          </a:stretch>
        </p:blipFill>
        <p:spPr>
          <a:xfrm>
            <a:off x="2152023" y="3925847"/>
            <a:ext cx="7887954" cy="2422626"/>
          </a:xfrm>
          <a:prstGeom prst="rect">
            <a:avLst/>
          </a:prstGeom>
        </p:spPr>
      </p:pic>
      <p:sp>
        <p:nvSpPr>
          <p:cNvPr id="6" name="TextBox 5">
            <a:extLst>
              <a:ext uri="{FF2B5EF4-FFF2-40B4-BE49-F238E27FC236}">
                <a16:creationId xmlns:a16="http://schemas.microsoft.com/office/drawing/2014/main" id="{361843A9-EC2B-139B-C4E1-D27E54B5224F}"/>
              </a:ext>
            </a:extLst>
          </p:cNvPr>
          <p:cNvSpPr txBox="1"/>
          <p:nvPr/>
        </p:nvSpPr>
        <p:spPr>
          <a:xfrm rot="19026170">
            <a:off x="284439" y="3743416"/>
            <a:ext cx="1808229" cy="461665"/>
          </a:xfrm>
          <a:prstGeom prst="rect">
            <a:avLst/>
          </a:prstGeom>
          <a:noFill/>
        </p:spPr>
        <p:txBody>
          <a:bodyPr wrap="square" rtlCol="0">
            <a:spAutoFit/>
          </a:bodyPr>
          <a:lstStyle/>
          <a:p>
            <a:r>
              <a:rPr lang="en-US" sz="2400" b="1">
                <a:solidFill>
                  <a:schemeClr val="accent6"/>
                </a:solidFill>
              </a:rPr>
              <a:t>EXAMPLE</a:t>
            </a:r>
          </a:p>
        </p:txBody>
      </p:sp>
    </p:spTree>
    <p:extLst>
      <p:ext uri="{BB962C8B-B14F-4D97-AF65-F5344CB8AC3E}">
        <p14:creationId xmlns:p14="http://schemas.microsoft.com/office/powerpoint/2010/main" val="119184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342507"/>
            <a:ext cx="10234247" cy="832920"/>
          </a:xfrm>
        </p:spPr>
        <p:txBody>
          <a:bodyPr/>
          <a:lstStyle/>
          <a:p>
            <a:pPr algn="ctr"/>
            <a:r>
              <a:rPr lang="en-US">
                <a:latin typeface="Arial"/>
                <a:ea typeface="ＭＳ Ｐゴシック"/>
                <a:cs typeface="Arial"/>
              </a:rPr>
              <a:t>Comparison of NWP and RGP</a:t>
            </a:r>
            <a:br>
              <a:rPr lang="en-US">
                <a:latin typeface="Arial"/>
                <a:ea typeface="ＭＳ Ｐゴシック"/>
                <a:cs typeface="Arial"/>
              </a:rPr>
            </a:br>
            <a:r>
              <a:rPr lang="en-US">
                <a:latin typeface="Arial"/>
                <a:ea typeface="ＭＳ Ｐゴシック"/>
                <a:cs typeface="Arial"/>
              </a:rPr>
              <a:t>impact thresholds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800" b="1">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5" name="Text Box 1">
            <a:extLst>
              <a:ext uri="{FF2B5EF4-FFF2-40B4-BE49-F238E27FC236}">
                <a16:creationId xmlns:a16="http://schemas.microsoft.com/office/drawing/2014/main" id="{6C6151B1-F0E3-05CE-52C5-14C3248FFEF2}"/>
              </a:ext>
            </a:extLst>
          </p:cNvPr>
          <p:cNvSpPr txBox="1"/>
          <p:nvPr/>
        </p:nvSpPr>
        <p:spPr>
          <a:xfrm>
            <a:off x="-146927" y="1175427"/>
            <a:ext cx="12485855" cy="698012"/>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3600" b="1" kern="100" dirty="0">
                <a:solidFill>
                  <a:srgbClr val="FF0000"/>
                </a:solidFill>
                <a:latin typeface="Aptos" panose="020B0004020202020204" pitchFamily="34" charset="0"/>
                <a:ea typeface="Aptos" panose="020B0004020202020204" pitchFamily="34" charset="0"/>
                <a:cs typeface="Times New Roman" panose="02020603050405020304" pitchFamily="18" charset="0"/>
              </a:rPr>
              <a:t>Ma</a:t>
            </a:r>
            <a:r>
              <a:rPr lang="en-US" sz="3600" b="1" kern="100" dirty="0">
                <a:ln>
                  <a:noFill/>
                </a:ln>
                <a:solidFill>
                  <a:srgbClr val="FF0000"/>
                </a:solidFill>
                <a:effectLst/>
                <a:latin typeface="Aptos" panose="020B0004020202020204" pitchFamily="34" charset="0"/>
                <a:ea typeface="Aptos" panose="020B0004020202020204" pitchFamily="34" charset="0"/>
                <a:cs typeface="Times New Roman" panose="02020603050405020304" pitchFamily="18" charset="0"/>
              </a:rPr>
              <a:t>ny Discharges</a:t>
            </a:r>
            <a:r>
              <a:rPr lang="en-US" sz="3600" b="1" kern="100">
                <a:ln>
                  <a:noFill/>
                </a:ln>
                <a:solidFill>
                  <a:srgbClr val="FF0000"/>
                </a:solidFill>
                <a:effectLst/>
                <a:latin typeface="Aptos" panose="020B0004020202020204" pitchFamily="34" charset="0"/>
                <a:ea typeface="Aptos" panose="020B0004020202020204" pitchFamily="34" charset="0"/>
                <a:cs typeface="Times New Roman" panose="02020603050405020304" pitchFamily="18" charset="0"/>
              </a:rPr>
              <a:t> of Fill or Dredge Material  in the following: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FC429DCD-2554-C011-BE7A-47C1286A6849}"/>
              </a:ext>
            </a:extLst>
          </p:cNvPr>
          <p:cNvGrpSpPr/>
          <p:nvPr/>
        </p:nvGrpSpPr>
        <p:grpSpPr>
          <a:xfrm>
            <a:off x="8855" y="1918377"/>
            <a:ext cx="12174291" cy="4700391"/>
            <a:chOff x="-2704822" y="0"/>
            <a:chExt cx="13639252" cy="5134445"/>
          </a:xfrm>
        </p:grpSpPr>
        <p:pic>
          <p:nvPicPr>
            <p:cNvPr id="8" name="Picture 7">
              <a:extLst>
                <a:ext uri="{FF2B5EF4-FFF2-40B4-BE49-F238E27FC236}">
                  <a16:creationId xmlns:a16="http://schemas.microsoft.com/office/drawing/2014/main" id="{49F8AFE5-A5C0-6562-03CA-E26632BE17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400050"/>
              <a:ext cx="4276725" cy="2844800"/>
            </a:xfrm>
            <a:prstGeom prst="rect">
              <a:avLst/>
            </a:prstGeom>
            <a:noFill/>
          </p:spPr>
        </p:pic>
        <p:pic>
          <p:nvPicPr>
            <p:cNvPr id="12" name="Picture 11">
              <a:extLst>
                <a:ext uri="{FF2B5EF4-FFF2-40B4-BE49-F238E27FC236}">
                  <a16:creationId xmlns:a16="http://schemas.microsoft.com/office/drawing/2014/main" id="{F555F8EB-029B-83A7-8402-53EF53AC20EA}"/>
                </a:ext>
              </a:extLst>
            </p:cNvPr>
            <p:cNvPicPr>
              <a:picLocks noChangeAspect="1"/>
            </p:cNvPicPr>
            <p:nvPr/>
          </p:nvPicPr>
          <p:blipFill rotWithShape="1">
            <a:blip r:embed="rId4">
              <a:extLst>
                <a:ext uri="{28A0092B-C50C-407E-A947-70E740481C1C}">
                  <a14:useLocalDpi xmlns:a14="http://schemas.microsoft.com/office/drawing/2010/main" val="0"/>
                </a:ext>
              </a:extLst>
            </a:blip>
            <a:srcRect t="-1" b="48157"/>
            <a:stretch/>
          </p:blipFill>
          <p:spPr bwMode="auto">
            <a:xfrm>
              <a:off x="2781300" y="0"/>
              <a:ext cx="4600575" cy="1285875"/>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A854299-FBDE-ABBB-2362-EB77595BF2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143000" y="2057400"/>
              <a:ext cx="2038350" cy="2038350"/>
            </a:xfrm>
            <a:prstGeom prst="rect">
              <a:avLst/>
            </a:prstGeom>
            <a:noFill/>
          </p:spPr>
        </p:pic>
        <p:pic>
          <p:nvPicPr>
            <p:cNvPr id="14" name="Picture 13">
              <a:extLst>
                <a:ext uri="{FF2B5EF4-FFF2-40B4-BE49-F238E27FC236}">
                  <a16:creationId xmlns:a16="http://schemas.microsoft.com/office/drawing/2014/main" id="{C992DB0D-0AA6-214F-A5C4-C9C15038884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00425" y="685800"/>
              <a:ext cx="4067175" cy="4067175"/>
            </a:xfrm>
            <a:prstGeom prst="rect">
              <a:avLst/>
            </a:prstGeom>
            <a:noFill/>
          </p:spPr>
        </p:pic>
        <p:pic>
          <p:nvPicPr>
            <p:cNvPr id="15" name="Picture 14">
              <a:extLst>
                <a:ext uri="{FF2B5EF4-FFF2-40B4-BE49-F238E27FC236}">
                  <a16:creationId xmlns:a16="http://schemas.microsoft.com/office/drawing/2014/main" id="{0AF7E51F-A74A-E980-35F0-34D3497BB036}"/>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43200" y="2695575"/>
              <a:ext cx="1937385" cy="1409700"/>
            </a:xfrm>
            <a:prstGeom prst="rect">
              <a:avLst/>
            </a:prstGeom>
            <a:noFill/>
          </p:spPr>
        </p:pic>
        <p:sp>
          <p:nvSpPr>
            <p:cNvPr id="16" name="Text Box 1">
              <a:extLst>
                <a:ext uri="{FF2B5EF4-FFF2-40B4-BE49-F238E27FC236}">
                  <a16:creationId xmlns:a16="http://schemas.microsoft.com/office/drawing/2014/main" id="{3190D1A7-4764-E9CF-5FFD-D906B328E302}"/>
                </a:ext>
              </a:extLst>
            </p:cNvPr>
            <p:cNvSpPr txBox="1"/>
            <p:nvPr/>
          </p:nvSpPr>
          <p:spPr>
            <a:xfrm>
              <a:off x="1446140" y="408002"/>
              <a:ext cx="1559760" cy="85891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0"/>
                </a:spcAft>
              </a:pPr>
              <a:r>
                <a:rPr lang="en-US" sz="2400" b="1" kern="100">
                  <a:ln>
                    <a:noFill/>
                  </a:ln>
                  <a:solidFill>
                    <a:srgbClr val="A02B93"/>
                  </a:solidFill>
                  <a:effectLst/>
                  <a:latin typeface="Aptos"/>
                  <a:ea typeface="Aptos" panose="020B0004020202020204" pitchFamily="34" charset="0"/>
                  <a:cs typeface="Times New Roman"/>
                </a:rPr>
                <a:t> </a:t>
              </a:r>
              <a:r>
                <a:rPr lang="en-US" sz="1600" b="1" kern="100">
                  <a:ln>
                    <a:noFill/>
                  </a:ln>
                  <a:solidFill>
                    <a:srgbClr val="A02B93"/>
                  </a:solidFill>
                  <a:effectLst/>
                  <a:latin typeface="Aptos"/>
                  <a:ea typeface="Aptos" panose="020B0004020202020204" pitchFamily="34" charset="0"/>
                  <a:cs typeface="Times New Roman"/>
                </a:rPr>
                <a:t>Sanctuaries</a:t>
              </a:r>
              <a:endParaRPr lang="en-US" sz="1600" kern="100">
                <a:effectLst/>
                <a:latin typeface="Aptos"/>
                <a:ea typeface="Aptos" panose="020B0004020202020204" pitchFamily="34" charset="0"/>
                <a:cs typeface="Times New Roman"/>
              </a:endParaRPr>
            </a:p>
            <a:p>
              <a:pPr marL="0" marR="0">
                <a:lnSpc>
                  <a:spcPct val="115000"/>
                </a:lnSpc>
                <a:spcBef>
                  <a:spcPts val="0"/>
                </a:spcBef>
                <a:spcAft>
                  <a:spcPts val="0"/>
                </a:spcAft>
              </a:pPr>
              <a:r>
                <a:rPr lang="en-US" sz="1600" b="1" kern="100">
                  <a:ln>
                    <a:noFill/>
                  </a:ln>
                  <a:solidFill>
                    <a:srgbClr val="A02B93"/>
                  </a:solidFill>
                  <a:effectLst/>
                  <a:latin typeface="Aptos"/>
                  <a:ea typeface="Aptos" panose="020B0004020202020204" pitchFamily="34" charset="0"/>
                  <a:cs typeface="Times New Roman"/>
                </a:rPr>
                <a:t>&amp; Refuges</a:t>
              </a:r>
              <a:endParaRPr lang="en-US" sz="1600" kern="100">
                <a:effectLst/>
                <a:latin typeface="Aptos"/>
                <a:ea typeface="Aptos" panose="020B0004020202020204" pitchFamily="34" charset="0"/>
                <a:cs typeface="Times New Roman"/>
              </a:endParaRPr>
            </a:p>
          </p:txBody>
        </p:sp>
        <p:sp>
          <p:nvSpPr>
            <p:cNvPr id="17" name="Text Box 1">
              <a:extLst>
                <a:ext uri="{FF2B5EF4-FFF2-40B4-BE49-F238E27FC236}">
                  <a16:creationId xmlns:a16="http://schemas.microsoft.com/office/drawing/2014/main" id="{DB1C4C50-B754-A061-25B1-65B1EAD4C114}"/>
                </a:ext>
              </a:extLst>
            </p:cNvPr>
            <p:cNvSpPr txBox="1"/>
            <p:nvPr/>
          </p:nvSpPr>
          <p:spPr>
            <a:xfrm>
              <a:off x="-2704822" y="4371975"/>
              <a:ext cx="13639252" cy="76247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3600" b="1" kern="100">
                  <a:ln>
                    <a:noFill/>
                  </a:ln>
                  <a:solidFill>
                    <a:srgbClr val="FF0000"/>
                  </a:solidFill>
                  <a:effectLst/>
                  <a:latin typeface="Aptos" panose="020B0004020202020204" pitchFamily="34" charset="0"/>
                  <a:ea typeface="Aptos" panose="020B0004020202020204" pitchFamily="34" charset="0"/>
                  <a:cs typeface="Times New Roman" panose="02020603050405020304" pitchFamily="18" charset="0"/>
                </a:rPr>
                <a:t>Require a Pre-Construction Notification under the NWPs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1">
              <a:extLst>
                <a:ext uri="{FF2B5EF4-FFF2-40B4-BE49-F238E27FC236}">
                  <a16:creationId xmlns:a16="http://schemas.microsoft.com/office/drawing/2014/main" id="{60821DCF-B482-160A-CBC8-DE8C7A7874F3}"/>
                </a:ext>
              </a:extLst>
            </p:cNvPr>
            <p:cNvSpPr txBox="1"/>
            <p:nvPr/>
          </p:nvSpPr>
          <p:spPr>
            <a:xfrm>
              <a:off x="946505" y="3724275"/>
              <a:ext cx="4239823" cy="76247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3600" b="1" kern="100">
                  <a:ln>
                    <a:noFill/>
                  </a:ln>
                  <a:solidFill>
                    <a:srgbClr val="9966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kern="100">
                  <a:ln>
                    <a:noFill/>
                  </a:ln>
                  <a:solidFill>
                    <a:srgbClr val="E97132"/>
                  </a:solidFill>
                  <a:effectLst/>
                  <a:latin typeface="Aptos" panose="020B0004020202020204" pitchFamily="34" charset="0"/>
                  <a:ea typeface="Aptos" panose="020B0004020202020204" pitchFamily="34" charset="0"/>
                  <a:cs typeface="Times New Roman" panose="02020603050405020304" pitchFamily="18" charset="0"/>
                </a:rPr>
                <a:t>Coral Reefs     </a:t>
              </a:r>
              <a:r>
                <a:rPr lang="en-US" sz="1800" b="1" kern="100">
                  <a:ln>
                    <a:noFill/>
                  </a:ln>
                  <a:solidFill>
                    <a:srgbClr val="171717"/>
                  </a:solidFill>
                  <a:effectLst/>
                  <a:latin typeface="Aptos" panose="020B0004020202020204" pitchFamily="34" charset="0"/>
                  <a:ea typeface="Aptos" panose="020B0004020202020204" pitchFamily="34" charset="0"/>
                  <a:cs typeface="Times New Roman" panose="02020603050405020304" pitchFamily="18" charset="0"/>
                </a:rPr>
                <a:t>Vegetated Shallows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1">
              <a:extLst>
                <a:ext uri="{FF2B5EF4-FFF2-40B4-BE49-F238E27FC236}">
                  <a16:creationId xmlns:a16="http://schemas.microsoft.com/office/drawing/2014/main" id="{AEEAA4D6-6C95-36AB-1A72-A500E6861EBE}"/>
                </a:ext>
              </a:extLst>
            </p:cNvPr>
            <p:cNvSpPr txBox="1"/>
            <p:nvPr/>
          </p:nvSpPr>
          <p:spPr>
            <a:xfrm>
              <a:off x="1285875" y="1533525"/>
              <a:ext cx="1198245" cy="83947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3600" b="1" kern="100">
                  <a:ln>
                    <a:noFill/>
                  </a:ln>
                  <a:solidFill>
                    <a:srgbClr val="9966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kern="100">
                  <a:ln>
                    <a:noFill/>
                  </a:ln>
                  <a:solidFill>
                    <a:srgbClr val="996600"/>
                  </a:solidFill>
                  <a:effectLst/>
                  <a:latin typeface="Aptos" panose="020B0004020202020204" pitchFamily="34" charset="0"/>
                  <a:ea typeface="Aptos" panose="020B0004020202020204" pitchFamily="34" charset="0"/>
                  <a:cs typeface="Times New Roman" panose="02020603050405020304" pitchFamily="18" charset="0"/>
                </a:rPr>
                <a:t>Mudflats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 Box 1">
              <a:extLst>
                <a:ext uri="{FF2B5EF4-FFF2-40B4-BE49-F238E27FC236}">
                  <a16:creationId xmlns:a16="http://schemas.microsoft.com/office/drawing/2014/main" id="{FD36F471-1970-D5E6-2773-9F466206637A}"/>
                </a:ext>
              </a:extLst>
            </p:cNvPr>
            <p:cNvSpPr txBox="1"/>
            <p:nvPr/>
          </p:nvSpPr>
          <p:spPr>
            <a:xfrm>
              <a:off x="5505450" y="1771650"/>
              <a:ext cx="1225550" cy="51625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1800" b="1" kern="100">
                  <a:ln>
                    <a:noFill/>
                  </a:ln>
                  <a:solidFill>
                    <a:srgbClr val="196B24"/>
                  </a:solidFill>
                  <a:effectLst/>
                  <a:latin typeface="Aptos" panose="020B0004020202020204" pitchFamily="34" charset="0"/>
                  <a:ea typeface="Aptos" panose="020B0004020202020204" pitchFamily="34" charset="0"/>
                  <a:cs typeface="Times New Roman" panose="02020603050405020304" pitchFamily="18" charset="0"/>
                </a:rPr>
                <a:t> Wetlands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 Box 1">
              <a:extLst>
                <a:ext uri="{FF2B5EF4-FFF2-40B4-BE49-F238E27FC236}">
                  <a16:creationId xmlns:a16="http://schemas.microsoft.com/office/drawing/2014/main" id="{01F50DC8-800D-126C-8A47-851E819B3043}"/>
                </a:ext>
              </a:extLst>
            </p:cNvPr>
            <p:cNvSpPr txBox="1"/>
            <p:nvPr/>
          </p:nvSpPr>
          <p:spPr>
            <a:xfrm>
              <a:off x="3785126" y="28575"/>
              <a:ext cx="3068539" cy="43166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1800" b="1" kern="100">
                  <a:ln>
                    <a:noFill/>
                  </a:ln>
                  <a:solidFill>
                    <a:srgbClr val="156082"/>
                  </a:solidFill>
                  <a:effectLst/>
                  <a:latin typeface="Aptos"/>
                  <a:ea typeface="Aptos" panose="020B0004020202020204" pitchFamily="34" charset="0"/>
                  <a:cs typeface="Times New Roman"/>
                </a:rPr>
                <a:t>Riffle &amp; Pool </a:t>
              </a:r>
              <a:r>
                <a:rPr lang="en-US" b="1" kern="100">
                  <a:solidFill>
                    <a:srgbClr val="156082"/>
                  </a:solidFill>
                  <a:latin typeface="Aptos"/>
                  <a:ea typeface="Aptos" panose="020B0004020202020204" pitchFamily="34" charset="0"/>
                  <a:cs typeface="Times New Roman"/>
                </a:rPr>
                <a:t>Complexes</a:t>
              </a:r>
              <a:r>
                <a:rPr lang="en-US" sz="1800" b="1" kern="100">
                  <a:ln>
                    <a:noFill/>
                  </a:ln>
                  <a:solidFill>
                    <a:srgbClr val="156082"/>
                  </a:solidFill>
                  <a:effectLst/>
                  <a:latin typeface="Aptos"/>
                  <a:ea typeface="Aptos" panose="020B0004020202020204" pitchFamily="34" charset="0"/>
                  <a:cs typeface="Times New Roman"/>
                </a:rPr>
                <a:t> </a:t>
              </a:r>
              <a:endParaRPr lang="en-US" sz="1200" kern="100">
                <a:effectLst/>
                <a:latin typeface="Aptos"/>
                <a:ea typeface="Aptos" panose="020B0004020202020204" pitchFamily="34" charset="0"/>
                <a:cs typeface="Times New Roman"/>
              </a:endParaRPr>
            </a:p>
          </p:txBody>
        </p:sp>
      </p:grpSp>
    </p:spTree>
    <p:extLst>
      <p:ext uri="{BB962C8B-B14F-4D97-AF65-F5344CB8AC3E}">
        <p14:creationId xmlns:p14="http://schemas.microsoft.com/office/powerpoint/2010/main" val="1204546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342507"/>
            <a:ext cx="10234247" cy="832920"/>
          </a:xfrm>
        </p:spPr>
        <p:txBody>
          <a:bodyPr/>
          <a:lstStyle/>
          <a:p>
            <a:pPr algn="ctr"/>
            <a:r>
              <a:rPr lang="en-US">
                <a:latin typeface="Arial"/>
                <a:ea typeface="ＭＳ Ｐゴシック"/>
                <a:cs typeface="Arial"/>
              </a:rPr>
              <a:t>Comparison of </a:t>
            </a:r>
            <a:r>
              <a:rPr lang="en-US" err="1">
                <a:latin typeface="Arial"/>
                <a:ea typeface="ＭＳ Ｐゴシック"/>
                <a:cs typeface="Arial"/>
              </a:rPr>
              <a:t>nwp</a:t>
            </a:r>
            <a:r>
              <a:rPr lang="en-US">
                <a:latin typeface="Arial"/>
                <a:ea typeface="ＭＳ Ｐゴシック"/>
                <a:cs typeface="Arial"/>
              </a:rPr>
              <a:t> and RGP</a:t>
            </a:r>
            <a:br>
              <a:rPr lang="en-US">
                <a:latin typeface="Arial"/>
                <a:ea typeface="ＭＳ Ｐゴシック"/>
                <a:cs typeface="Arial"/>
              </a:rPr>
            </a:br>
            <a:r>
              <a:rPr lang="en-US">
                <a:latin typeface="Arial"/>
                <a:ea typeface="ＭＳ Ｐゴシック"/>
                <a:cs typeface="Arial"/>
              </a:rPr>
              <a:t>impact thresholds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800" b="1">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10" name="Rectangle 9">
            <a:extLst>
              <a:ext uri="{FF2B5EF4-FFF2-40B4-BE49-F238E27FC236}">
                <a16:creationId xmlns:a16="http://schemas.microsoft.com/office/drawing/2014/main" id="{B5E103F3-4DCC-431B-AC51-E25C63924443}"/>
              </a:ext>
            </a:extLst>
          </p:cNvPr>
          <p:cNvSpPr/>
          <p:nvPr/>
        </p:nvSpPr>
        <p:spPr>
          <a:xfrm>
            <a:off x="6923316" y="2229156"/>
            <a:ext cx="4789714" cy="4401205"/>
          </a:xfrm>
          <a:prstGeom prst="rect">
            <a:avLst/>
          </a:prstGeom>
          <a:solidFill>
            <a:schemeClr val="tx2">
              <a:lumMod val="95000"/>
              <a:alpha val="89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strike="noStrike" kern="1200" cap="none" spc="0" normalizeH="0" baseline="0" noProof="0">
                <a:ln>
                  <a:noFill/>
                </a:ln>
                <a:solidFill>
                  <a:srgbClr val="565557"/>
                </a:solidFill>
                <a:effectLst/>
                <a:uLnTx/>
                <a:uFillTx/>
                <a:latin typeface="Arial"/>
                <a:ea typeface="+mn-ea"/>
                <a:cs typeface="+mn-cs"/>
              </a:rPr>
              <a:t>Up to 0.</a:t>
            </a:r>
            <a:r>
              <a:rPr lang="en-US">
                <a:solidFill>
                  <a:srgbClr val="565557"/>
                </a:solidFill>
                <a:latin typeface="Arial"/>
              </a:rPr>
              <a:t>5 acre of </a:t>
            </a:r>
            <a:r>
              <a:rPr lang="en-US" u="sng">
                <a:solidFill>
                  <a:srgbClr val="565557"/>
                </a:solidFill>
                <a:latin typeface="Arial"/>
              </a:rPr>
              <a:t>loss of waters</a:t>
            </a:r>
            <a:r>
              <a:rPr lang="en-US">
                <a:solidFill>
                  <a:srgbClr val="565557"/>
                </a:solidFill>
                <a:latin typeface="Arial"/>
              </a:rPr>
              <a: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565557"/>
              </a:solidFill>
              <a:latin typeface="Arial"/>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565557"/>
                </a:solidFill>
                <a:latin typeface="Arial"/>
              </a:rPr>
              <a:t>Temporary impacts not included in threshold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i="0" strike="noStrike" kern="1200" cap="none" spc="0" normalizeH="0" baseline="0" noProof="0">
              <a:ln>
                <a:noFill/>
              </a:ln>
              <a:solidFill>
                <a:srgbClr val="565557"/>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FC229EB6-B58E-5BC5-C973-A109481BA09D}"/>
              </a:ext>
            </a:extLst>
          </p:cNvPr>
          <p:cNvSpPr/>
          <p:nvPr/>
        </p:nvSpPr>
        <p:spPr>
          <a:xfrm>
            <a:off x="723899" y="2229156"/>
            <a:ext cx="4789714" cy="4401205"/>
          </a:xfrm>
          <a:prstGeom prst="rect">
            <a:avLst/>
          </a:prstGeom>
          <a:solidFill>
            <a:schemeClr val="tx2">
              <a:lumMod val="95000"/>
              <a:alpha val="89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lgn="ctr">
              <a:buFont typeface="Arial" panose="020B0604020202020204" pitchFamily="34" charset="0"/>
              <a:buChar char="•"/>
              <a:defRPr/>
            </a:pPr>
            <a:r>
              <a:rPr lang="en-US">
                <a:solidFill>
                  <a:srgbClr val="565557"/>
                </a:solidFill>
                <a:latin typeface="Arial"/>
              </a:rPr>
              <a:t>Up to 1 acre of </a:t>
            </a:r>
            <a:r>
              <a:rPr lang="en-US" u="sng">
                <a:solidFill>
                  <a:srgbClr val="565557"/>
                </a:solidFill>
                <a:latin typeface="Arial"/>
              </a:rPr>
              <a:t>impacts to waters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565557"/>
              </a:solidFill>
              <a:latin typeface="Arial"/>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strike="noStrike" kern="1200" cap="none" spc="0" normalizeH="0" baseline="0" noProof="0">
                <a:ln>
                  <a:noFill/>
                </a:ln>
                <a:solidFill>
                  <a:srgbClr val="565557"/>
                </a:solidFill>
                <a:effectLst/>
                <a:uLnTx/>
                <a:uFillTx/>
                <a:latin typeface="Arial"/>
                <a:ea typeface="+mn-ea"/>
                <a:cs typeface="+mn-cs"/>
              </a:rPr>
              <a:t>Includes permanent, temporary, and secondary impacts</a:t>
            </a:r>
            <a:endParaRPr lang="en-US" sz="1800" b="0" i="0" strike="noStrike" kern="1200" cap="none" spc="0" normalizeH="0" baseline="0" noProof="0">
              <a:ln>
                <a:noFill/>
              </a:ln>
              <a:solidFill>
                <a:srgbClr val="565557"/>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557"/>
              </a:solidFill>
              <a:effectLst/>
              <a:uLnTx/>
              <a:uFillTx/>
              <a:latin typeface="Arial"/>
              <a:ea typeface="+mn-ea"/>
              <a:cs typeface="+mn-cs"/>
            </a:endParaRPr>
          </a:p>
        </p:txBody>
      </p:sp>
      <p:sp>
        <p:nvSpPr>
          <p:cNvPr id="2" name="TextBox 1">
            <a:extLst>
              <a:ext uri="{FF2B5EF4-FFF2-40B4-BE49-F238E27FC236}">
                <a16:creationId xmlns:a16="http://schemas.microsoft.com/office/drawing/2014/main" id="{2A57E166-0F8C-13C5-6A63-2C437F29BFF4}"/>
              </a:ext>
            </a:extLst>
          </p:cNvPr>
          <p:cNvSpPr txBox="1"/>
          <p:nvPr/>
        </p:nvSpPr>
        <p:spPr>
          <a:xfrm>
            <a:off x="7168244" y="2343762"/>
            <a:ext cx="4299857" cy="369332"/>
          </a:xfrm>
          <a:prstGeom prst="rect">
            <a:avLst/>
          </a:prstGeom>
          <a:noFill/>
        </p:spPr>
        <p:txBody>
          <a:bodyPr wrap="square" rtlCol="0">
            <a:spAutoFit/>
          </a:bodyPr>
          <a:lstStyle/>
          <a:p>
            <a:pPr algn="ctr"/>
            <a:r>
              <a:rPr lang="en-US" b="1" u="sng"/>
              <a:t>Nationwide Permits</a:t>
            </a:r>
          </a:p>
        </p:txBody>
      </p:sp>
      <p:sp>
        <p:nvSpPr>
          <p:cNvPr id="3" name="TextBox 2">
            <a:extLst>
              <a:ext uri="{FF2B5EF4-FFF2-40B4-BE49-F238E27FC236}">
                <a16:creationId xmlns:a16="http://schemas.microsoft.com/office/drawing/2014/main" id="{C747E6B7-E9B5-DDD9-C0A6-CBC6B37465FE}"/>
              </a:ext>
            </a:extLst>
          </p:cNvPr>
          <p:cNvSpPr txBox="1"/>
          <p:nvPr/>
        </p:nvSpPr>
        <p:spPr>
          <a:xfrm>
            <a:off x="968827" y="2343762"/>
            <a:ext cx="4299857" cy="369332"/>
          </a:xfrm>
          <a:prstGeom prst="rect">
            <a:avLst/>
          </a:prstGeom>
          <a:noFill/>
        </p:spPr>
        <p:txBody>
          <a:bodyPr wrap="square" rtlCol="0">
            <a:spAutoFit/>
          </a:bodyPr>
          <a:lstStyle/>
          <a:p>
            <a:pPr algn="ctr"/>
            <a:r>
              <a:rPr lang="en-US" b="1" u="sng"/>
              <a:t>Regional General Permits</a:t>
            </a:r>
          </a:p>
        </p:txBody>
      </p:sp>
      <p:sp>
        <p:nvSpPr>
          <p:cNvPr id="4" name="TextBox 3">
            <a:extLst>
              <a:ext uri="{FF2B5EF4-FFF2-40B4-BE49-F238E27FC236}">
                <a16:creationId xmlns:a16="http://schemas.microsoft.com/office/drawing/2014/main" id="{3F570AF4-C3C2-C54C-37B4-A318962B9352}"/>
              </a:ext>
            </a:extLst>
          </p:cNvPr>
          <p:cNvSpPr txBox="1"/>
          <p:nvPr/>
        </p:nvSpPr>
        <p:spPr>
          <a:xfrm>
            <a:off x="7168244" y="5430032"/>
            <a:ext cx="4505178" cy="1200329"/>
          </a:xfrm>
          <a:prstGeom prst="rect">
            <a:avLst/>
          </a:prstGeom>
          <a:noFill/>
        </p:spPr>
        <p:txBody>
          <a:bodyPr wrap="square" rtlCol="0">
            <a:spAutoFit/>
          </a:bodyPr>
          <a:lstStyle/>
          <a:p>
            <a:r>
              <a:rPr lang="en-US"/>
              <a:t>*</a:t>
            </a:r>
            <a:r>
              <a:rPr lang="en-US" i="1"/>
              <a:t>Waters of the U.S. that are </a:t>
            </a:r>
            <a:r>
              <a:rPr lang="en-US" i="1" u="sng"/>
              <a:t>permanently </a:t>
            </a:r>
            <a:r>
              <a:rPr lang="en-US" i="1"/>
              <a:t>adversely affected by filling, flooding, excavation, or drainage because of the regulated activity.</a:t>
            </a:r>
          </a:p>
        </p:txBody>
      </p:sp>
    </p:spTree>
    <p:extLst>
      <p:ext uri="{BB962C8B-B14F-4D97-AF65-F5344CB8AC3E}">
        <p14:creationId xmlns:p14="http://schemas.microsoft.com/office/powerpoint/2010/main" val="3506460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433818"/>
            <a:ext cx="10234247" cy="832920"/>
          </a:xfrm>
        </p:spPr>
        <p:txBody>
          <a:bodyPr/>
          <a:lstStyle/>
          <a:p>
            <a:pPr algn="ctr"/>
            <a:r>
              <a:rPr lang="en-US">
                <a:latin typeface="Arial"/>
                <a:ea typeface="ＭＳ Ｐゴシック"/>
                <a:cs typeface="Arial"/>
              </a:rPr>
              <a:t>Comparison of CT RGP 17 and NWP 39</a:t>
            </a:r>
          </a:p>
        </p:txBody>
      </p:sp>
      <p:pic>
        <p:nvPicPr>
          <p:cNvPr id="18" name="Picture 17">
            <a:extLst>
              <a:ext uri="{FF2B5EF4-FFF2-40B4-BE49-F238E27FC236}">
                <a16:creationId xmlns:a16="http://schemas.microsoft.com/office/drawing/2014/main" id="{F4A76429-D107-06FD-B0A1-50E5CF9B482C}"/>
              </a:ext>
            </a:extLst>
          </p:cNvPr>
          <p:cNvPicPr>
            <a:picLocks noChangeAspect="1"/>
          </p:cNvPicPr>
          <p:nvPr/>
        </p:nvPicPr>
        <p:blipFill>
          <a:blip r:embed="rId3"/>
          <a:stretch>
            <a:fillRect/>
          </a:stretch>
        </p:blipFill>
        <p:spPr>
          <a:xfrm>
            <a:off x="7329076" y="2010758"/>
            <a:ext cx="4644528" cy="3671584"/>
          </a:xfrm>
          <a:prstGeom prst="rect">
            <a:avLst/>
          </a:prstGeom>
          <a:ln>
            <a:solidFill>
              <a:schemeClr val="tx1"/>
            </a:solidFill>
          </a:ln>
        </p:spPr>
      </p:pic>
      <p:pic>
        <p:nvPicPr>
          <p:cNvPr id="24" name="Picture 23">
            <a:extLst>
              <a:ext uri="{FF2B5EF4-FFF2-40B4-BE49-F238E27FC236}">
                <a16:creationId xmlns:a16="http://schemas.microsoft.com/office/drawing/2014/main" id="{E9A2FDF5-E892-6286-7A6B-AF1FFE397E49}"/>
              </a:ext>
            </a:extLst>
          </p:cNvPr>
          <p:cNvPicPr>
            <a:picLocks noChangeAspect="1"/>
          </p:cNvPicPr>
          <p:nvPr/>
        </p:nvPicPr>
        <p:blipFill>
          <a:blip r:embed="rId4"/>
          <a:srcRect b="24389"/>
          <a:stretch/>
        </p:blipFill>
        <p:spPr>
          <a:xfrm>
            <a:off x="218396" y="2010758"/>
            <a:ext cx="6826640" cy="3671584"/>
          </a:xfrm>
          <a:prstGeom prst="rect">
            <a:avLst/>
          </a:prstGeom>
          <a:solidFill>
            <a:schemeClr val="tx1"/>
          </a:solidFill>
          <a:ln>
            <a:solidFill>
              <a:schemeClr val="tx1"/>
            </a:solidFill>
          </a:ln>
        </p:spPr>
      </p:pic>
      <p:sp>
        <p:nvSpPr>
          <p:cNvPr id="27" name="TextBox 26">
            <a:extLst>
              <a:ext uri="{FF2B5EF4-FFF2-40B4-BE49-F238E27FC236}">
                <a16:creationId xmlns:a16="http://schemas.microsoft.com/office/drawing/2014/main" id="{B89FFD5F-45B9-543B-F1BA-D1AF95535DEA}"/>
              </a:ext>
            </a:extLst>
          </p:cNvPr>
          <p:cNvSpPr txBox="1"/>
          <p:nvPr/>
        </p:nvSpPr>
        <p:spPr>
          <a:xfrm>
            <a:off x="1002816" y="1266738"/>
            <a:ext cx="5257800" cy="461665"/>
          </a:xfrm>
          <a:prstGeom prst="rect">
            <a:avLst/>
          </a:prstGeom>
          <a:noFill/>
        </p:spPr>
        <p:txBody>
          <a:bodyPr wrap="square" rtlCol="0">
            <a:spAutoFit/>
          </a:bodyPr>
          <a:lstStyle/>
          <a:p>
            <a:r>
              <a:rPr lang="en-US" sz="2400"/>
              <a:t>CT Regional General Permit No. 17</a:t>
            </a:r>
          </a:p>
        </p:txBody>
      </p:sp>
      <p:sp>
        <p:nvSpPr>
          <p:cNvPr id="28" name="TextBox 27">
            <a:extLst>
              <a:ext uri="{FF2B5EF4-FFF2-40B4-BE49-F238E27FC236}">
                <a16:creationId xmlns:a16="http://schemas.microsoft.com/office/drawing/2014/main" id="{EB20B36E-BF88-7F25-D9C2-F7E12011AF74}"/>
              </a:ext>
            </a:extLst>
          </p:cNvPr>
          <p:cNvSpPr txBox="1"/>
          <p:nvPr/>
        </p:nvSpPr>
        <p:spPr>
          <a:xfrm>
            <a:off x="7779574" y="1266738"/>
            <a:ext cx="3743531" cy="461665"/>
          </a:xfrm>
          <a:prstGeom prst="rect">
            <a:avLst/>
          </a:prstGeom>
          <a:noFill/>
        </p:spPr>
        <p:txBody>
          <a:bodyPr wrap="square" rtlCol="0">
            <a:spAutoFit/>
          </a:bodyPr>
          <a:lstStyle/>
          <a:p>
            <a:r>
              <a:rPr lang="en-US" sz="2400"/>
              <a:t>Nationwide Permit No. 39</a:t>
            </a:r>
          </a:p>
        </p:txBody>
      </p:sp>
    </p:spTree>
    <p:extLst>
      <p:ext uri="{BB962C8B-B14F-4D97-AF65-F5344CB8AC3E}">
        <p14:creationId xmlns:p14="http://schemas.microsoft.com/office/powerpoint/2010/main" val="2590770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433818"/>
            <a:ext cx="10234247" cy="832920"/>
          </a:xfrm>
        </p:spPr>
        <p:txBody>
          <a:bodyPr/>
          <a:lstStyle/>
          <a:p>
            <a:pPr algn="ctr"/>
            <a:r>
              <a:rPr lang="en-US">
                <a:latin typeface="Arial"/>
                <a:ea typeface="ＭＳ Ｐゴシック"/>
                <a:cs typeface="Arial"/>
              </a:rPr>
              <a:t>Comparison of CT RGP 17 and NWP 39</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33401" y="1368521"/>
            <a:ext cx="5088612" cy="1057944"/>
          </a:xfrm>
        </p:spPr>
        <p:txBody>
          <a:bodyPr/>
          <a:lstStyle/>
          <a:p>
            <a:pPr algn="ctr"/>
            <a:r>
              <a:rPr lang="en-US" sz="2000" b="1">
                <a:solidFill>
                  <a:schemeClr val="tx1"/>
                </a:solidFill>
                <a:latin typeface="+mn-lt"/>
              </a:rPr>
              <a:t>Connecticut General Permit 17</a:t>
            </a:r>
            <a:r>
              <a:rPr lang="en-US" sz="2000">
                <a:solidFill>
                  <a:schemeClr val="tx1"/>
                </a:solidFill>
                <a:latin typeface="+mn-lt"/>
              </a:rPr>
              <a:t>, New and expansion of recreational, residential, institutional, and commercial developments</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3" name="Content Placeholder 7">
            <a:extLst>
              <a:ext uri="{FF2B5EF4-FFF2-40B4-BE49-F238E27FC236}">
                <a16:creationId xmlns:a16="http://schemas.microsoft.com/office/drawing/2014/main" id="{F4678824-3CFF-27E0-CF4F-77580299EAA4}"/>
              </a:ext>
            </a:extLst>
          </p:cNvPr>
          <p:cNvSpPr txBox="1">
            <a:spLocks/>
          </p:cNvSpPr>
          <p:nvPr/>
        </p:nvSpPr>
        <p:spPr bwMode="auto">
          <a:xfrm>
            <a:off x="7045269" y="1368521"/>
            <a:ext cx="4333069" cy="83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2000" b="1">
                <a:solidFill>
                  <a:schemeClr val="tx1"/>
                </a:solidFill>
                <a:latin typeface="+mn-lt"/>
              </a:rPr>
              <a:t>Nationwide Permit 39</a:t>
            </a:r>
            <a:r>
              <a:rPr lang="en-US" sz="2000">
                <a:solidFill>
                  <a:schemeClr val="tx1"/>
                </a:solidFill>
                <a:latin typeface="+mn-lt"/>
              </a:rPr>
              <a:t>, Commercial and Institutional Developments</a:t>
            </a:r>
          </a:p>
          <a:p>
            <a:pPr algn="ctr"/>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5" name="TextBox 4">
            <a:extLst>
              <a:ext uri="{FF2B5EF4-FFF2-40B4-BE49-F238E27FC236}">
                <a16:creationId xmlns:a16="http://schemas.microsoft.com/office/drawing/2014/main" id="{7217D5B4-F52B-4776-3E29-CF2A1E3CAFB7}"/>
              </a:ext>
            </a:extLst>
          </p:cNvPr>
          <p:cNvSpPr txBox="1"/>
          <p:nvPr/>
        </p:nvSpPr>
        <p:spPr>
          <a:xfrm>
            <a:off x="6736598" y="2435621"/>
            <a:ext cx="4922002" cy="1200329"/>
          </a:xfrm>
          <a:prstGeom prst="rect">
            <a:avLst/>
          </a:prstGeom>
          <a:solidFill>
            <a:srgbClr val="81DF81"/>
          </a:solidFill>
          <a:ln>
            <a:solidFill>
              <a:schemeClr val="tx1"/>
            </a:solidFill>
          </a:ln>
        </p:spPr>
        <p:txBody>
          <a:bodyPr wrap="square" rtlCol="0">
            <a:spAutoFit/>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Discharges of dredged or fill material…for the construction or expansion of commercial and institutional building foundations and attendant features.</a:t>
            </a:r>
          </a:p>
        </p:txBody>
      </p:sp>
      <p:sp>
        <p:nvSpPr>
          <p:cNvPr id="6" name="TextBox 5">
            <a:extLst>
              <a:ext uri="{FF2B5EF4-FFF2-40B4-BE49-F238E27FC236}">
                <a16:creationId xmlns:a16="http://schemas.microsoft.com/office/drawing/2014/main" id="{1B056DA9-C295-8ED4-3A89-911922C06355}"/>
              </a:ext>
            </a:extLst>
          </p:cNvPr>
          <p:cNvSpPr txBox="1"/>
          <p:nvPr/>
        </p:nvSpPr>
        <p:spPr>
          <a:xfrm>
            <a:off x="533401" y="2574120"/>
            <a:ext cx="4922001" cy="923330"/>
          </a:xfrm>
          <a:prstGeom prst="rect">
            <a:avLst/>
          </a:prstGeom>
          <a:solidFill>
            <a:srgbClr val="B5D8DD"/>
          </a:solidFill>
          <a:ln>
            <a:solidFill>
              <a:schemeClr val="tx1"/>
            </a:solidFill>
          </a:ln>
        </p:spPr>
        <p:txBody>
          <a:bodyPr wrap="square" rtlCol="0">
            <a:spAutoFit/>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Discharges of dredged or fill material for the construction or expansion of…commercial and institutional buildings or subdivisions.</a:t>
            </a:r>
          </a:p>
        </p:txBody>
      </p:sp>
      <p:sp>
        <p:nvSpPr>
          <p:cNvPr id="8" name="TextBox 7">
            <a:extLst>
              <a:ext uri="{FF2B5EF4-FFF2-40B4-BE49-F238E27FC236}">
                <a16:creationId xmlns:a16="http://schemas.microsoft.com/office/drawing/2014/main" id="{FAF0FD3D-69BA-E9CD-C944-F435D51079AA}"/>
              </a:ext>
            </a:extLst>
          </p:cNvPr>
          <p:cNvSpPr txBox="1"/>
          <p:nvPr/>
        </p:nvSpPr>
        <p:spPr>
          <a:xfrm>
            <a:off x="6736597" y="4960101"/>
            <a:ext cx="4922002" cy="646331"/>
          </a:xfrm>
          <a:prstGeom prst="rect">
            <a:avLst/>
          </a:prstGeom>
          <a:solidFill>
            <a:srgbClr val="81DF81"/>
          </a:solidFill>
          <a:ln>
            <a:solidFill>
              <a:schemeClr val="tx1"/>
            </a:solidFill>
          </a:ln>
        </p:spPr>
        <p:txBody>
          <a:bodyPr wrap="square" rtlCol="0">
            <a:spAutoFit/>
          </a:bodyPr>
          <a:lstStyle/>
          <a:p>
            <a:r>
              <a:rPr lang="en-US">
                <a:latin typeface="Aptos" panose="020B0004020202020204" pitchFamily="34" charset="0"/>
                <a:ea typeface="Aptos" panose="020B0004020202020204" pitchFamily="34" charset="0"/>
                <a:cs typeface="Times New Roman" panose="02020603050405020304" pitchFamily="18" charset="0"/>
              </a:rPr>
              <a:t>A</a:t>
            </a:r>
            <a:r>
              <a:rPr lang="en-US" sz="1800">
                <a:effectLst/>
                <a:latin typeface="Aptos" panose="020B0004020202020204" pitchFamily="34" charset="0"/>
                <a:ea typeface="Aptos" panose="020B0004020202020204" pitchFamily="34" charset="0"/>
                <a:cs typeface="Times New Roman" panose="02020603050405020304" pitchFamily="18" charset="0"/>
              </a:rPr>
              <a:t>ttendant features that are necessary for the use and maintenance of the structures.</a:t>
            </a:r>
          </a:p>
        </p:txBody>
      </p:sp>
      <p:sp>
        <p:nvSpPr>
          <p:cNvPr id="10" name="TextBox 9">
            <a:extLst>
              <a:ext uri="{FF2B5EF4-FFF2-40B4-BE49-F238E27FC236}">
                <a16:creationId xmlns:a16="http://schemas.microsoft.com/office/drawing/2014/main" id="{3F9054EF-5830-6B09-B1F5-B672C7B20DC9}"/>
              </a:ext>
            </a:extLst>
          </p:cNvPr>
          <p:cNvSpPr txBox="1"/>
          <p:nvPr/>
        </p:nvSpPr>
        <p:spPr>
          <a:xfrm>
            <a:off x="6736597" y="3697861"/>
            <a:ext cx="4922002" cy="1200329"/>
          </a:xfrm>
          <a:prstGeom prst="rect">
            <a:avLst/>
          </a:prstGeom>
          <a:solidFill>
            <a:srgbClr val="81DF81"/>
          </a:solidFill>
          <a:ln>
            <a:solidFill>
              <a:schemeClr val="tx1"/>
            </a:solidFill>
          </a:ln>
        </p:spPr>
        <p:txBody>
          <a:bodyPr wrap="square" rtlCol="0">
            <a:spAutoFit/>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Attendant features may include, but are not limited to, roads, parking lots, garages, yards, utility lines, storm water management facilities, wastewater treatment facilities. </a:t>
            </a:r>
          </a:p>
        </p:txBody>
      </p:sp>
      <p:sp>
        <p:nvSpPr>
          <p:cNvPr id="11" name="TextBox 10">
            <a:extLst>
              <a:ext uri="{FF2B5EF4-FFF2-40B4-BE49-F238E27FC236}">
                <a16:creationId xmlns:a16="http://schemas.microsoft.com/office/drawing/2014/main" id="{6076F2FE-81DD-0106-37B3-85EA4E7A89D0}"/>
              </a:ext>
            </a:extLst>
          </p:cNvPr>
          <p:cNvSpPr txBox="1"/>
          <p:nvPr/>
        </p:nvSpPr>
        <p:spPr>
          <a:xfrm>
            <a:off x="6736598" y="5677247"/>
            <a:ext cx="4922001" cy="646331"/>
          </a:xfrm>
          <a:prstGeom prst="rect">
            <a:avLst/>
          </a:prstGeom>
          <a:solidFill>
            <a:srgbClr val="81DF81"/>
          </a:solidFill>
          <a:ln>
            <a:solidFill>
              <a:schemeClr val="tx1"/>
            </a:solidFill>
          </a:ln>
        </p:spPr>
        <p:txBody>
          <a:bodyPr wrap="square" lIns="91440" tIns="45720" rIns="91440" bIns="45720" rtlCol="0" anchor="t">
            <a:spAutoFit/>
          </a:bodyPr>
          <a:lstStyle/>
          <a:p>
            <a:r>
              <a:rPr lang="en-US">
                <a:latin typeface="Aptos"/>
                <a:ea typeface="Aptos" panose="020B0004020202020204" pitchFamily="34" charset="0"/>
                <a:cs typeface="Times New Roman"/>
              </a:rPr>
              <a:t>Recreational</a:t>
            </a:r>
            <a:r>
              <a:rPr lang="en-US" sz="1800">
                <a:effectLst/>
                <a:latin typeface="Aptos"/>
                <a:ea typeface="Aptos" panose="020B0004020202020204" pitchFamily="34" charset="0"/>
                <a:cs typeface="Times New Roman"/>
              </a:rPr>
              <a:t> facilities such as playgrounds and playing fields.</a:t>
            </a:r>
            <a:endParaRPr lang="en-US">
              <a:latin typeface="Aptos"/>
              <a:cs typeface="Times New Roman"/>
            </a:endParaRPr>
          </a:p>
        </p:txBody>
      </p:sp>
      <p:sp>
        <p:nvSpPr>
          <p:cNvPr id="12" name="TextBox 11">
            <a:extLst>
              <a:ext uri="{FF2B5EF4-FFF2-40B4-BE49-F238E27FC236}">
                <a16:creationId xmlns:a16="http://schemas.microsoft.com/office/drawing/2014/main" id="{09475004-6716-1C7A-E059-663A443E0B27}"/>
              </a:ext>
            </a:extLst>
          </p:cNvPr>
          <p:cNvSpPr txBox="1"/>
          <p:nvPr/>
        </p:nvSpPr>
        <p:spPr>
          <a:xfrm>
            <a:off x="533400" y="5677594"/>
            <a:ext cx="4922001" cy="646331"/>
          </a:xfrm>
          <a:prstGeom prst="rect">
            <a:avLst/>
          </a:prstGeom>
          <a:solidFill>
            <a:srgbClr val="B5D8DD"/>
          </a:solidFill>
          <a:ln>
            <a:solidFill>
              <a:schemeClr val="tx1"/>
            </a:solidFill>
          </a:ln>
        </p:spPr>
        <p:txBody>
          <a:bodyPr wrap="square" rtlCol="0">
            <a:spAutoFit/>
          </a:bodyPr>
          <a:lstStyle/>
          <a:p>
            <a:r>
              <a:rPr lang="en-US">
                <a:latin typeface="Aptos" panose="020B0004020202020204" pitchFamily="34" charset="0"/>
                <a:ea typeface="Aptos" panose="020B0004020202020204" pitchFamily="34" charset="0"/>
                <a:cs typeface="Times New Roman" panose="02020603050405020304" pitchFamily="18" charset="0"/>
              </a:rPr>
              <a:t>R</a:t>
            </a:r>
            <a:r>
              <a:rPr lang="en-US" sz="1800">
                <a:effectLst/>
                <a:latin typeface="Aptos" panose="020B0004020202020204" pitchFamily="34" charset="0"/>
                <a:ea typeface="Aptos" panose="020B0004020202020204" pitchFamily="34" charset="0"/>
                <a:cs typeface="Times New Roman" panose="02020603050405020304" pitchFamily="18" charset="0"/>
              </a:rPr>
              <a:t>ecreational facilities such as playing fields, bikeways, trails, etc.</a:t>
            </a:r>
            <a:endParaRPr lang="en-US"/>
          </a:p>
        </p:txBody>
      </p:sp>
      <p:sp>
        <p:nvSpPr>
          <p:cNvPr id="13" name="TextBox 12">
            <a:extLst>
              <a:ext uri="{FF2B5EF4-FFF2-40B4-BE49-F238E27FC236}">
                <a16:creationId xmlns:a16="http://schemas.microsoft.com/office/drawing/2014/main" id="{6F12C6AA-72AF-AEAA-2B41-C82EC6E69391}"/>
              </a:ext>
            </a:extLst>
          </p:cNvPr>
          <p:cNvSpPr txBox="1"/>
          <p:nvPr/>
        </p:nvSpPr>
        <p:spPr>
          <a:xfrm>
            <a:off x="533400" y="3974857"/>
            <a:ext cx="4922002" cy="646331"/>
          </a:xfrm>
          <a:prstGeom prst="rect">
            <a:avLst/>
          </a:prstGeom>
          <a:solidFill>
            <a:srgbClr val="B5D8DD"/>
          </a:solidFill>
          <a:ln>
            <a:solidFill>
              <a:schemeClr val="tx1"/>
            </a:solidFill>
          </a:ln>
        </p:spPr>
        <p:txBody>
          <a:bodyPr wrap="square" rtlCol="0">
            <a:spAutoFit/>
          </a:bodyPr>
          <a:lstStyle/>
          <a:p>
            <a:r>
              <a:rPr lang="en-US">
                <a:latin typeface="Aptos" panose="020B0004020202020204" pitchFamily="34" charset="0"/>
                <a:ea typeface="Aptos" panose="020B0004020202020204" pitchFamily="34" charset="0"/>
                <a:cs typeface="Times New Roman" panose="02020603050405020304" pitchFamily="18" charset="0"/>
              </a:rPr>
              <a:t>A</a:t>
            </a:r>
            <a:r>
              <a:rPr lang="en-US" sz="1800">
                <a:effectLst/>
                <a:latin typeface="Aptos" panose="020B0004020202020204" pitchFamily="34" charset="0"/>
                <a:ea typeface="Aptos" panose="020B0004020202020204" pitchFamily="34" charset="0"/>
                <a:cs typeface="Times New Roman" panose="02020603050405020304" pitchFamily="18" charset="0"/>
              </a:rPr>
              <a:t>ttendant features including but not limited to roads, parking lots, garages, yards, and utilities.</a:t>
            </a:r>
          </a:p>
        </p:txBody>
      </p:sp>
      <p:sp>
        <p:nvSpPr>
          <p:cNvPr id="14" name="TextBox 13">
            <a:extLst>
              <a:ext uri="{FF2B5EF4-FFF2-40B4-BE49-F238E27FC236}">
                <a16:creationId xmlns:a16="http://schemas.microsoft.com/office/drawing/2014/main" id="{F76383F6-53EC-B3E7-45E4-6278A741B7F1}"/>
              </a:ext>
            </a:extLst>
          </p:cNvPr>
          <p:cNvSpPr txBox="1"/>
          <p:nvPr/>
        </p:nvSpPr>
        <p:spPr>
          <a:xfrm>
            <a:off x="533400" y="4954502"/>
            <a:ext cx="4922001" cy="646331"/>
          </a:xfrm>
          <a:prstGeom prst="rect">
            <a:avLst/>
          </a:prstGeom>
          <a:solidFill>
            <a:srgbClr val="B5D8DD"/>
          </a:solidFill>
          <a:ln>
            <a:solidFill>
              <a:schemeClr val="tx1"/>
            </a:solidFill>
          </a:ln>
        </p:spPr>
        <p:txBody>
          <a:bodyPr wrap="square" rtlCol="0">
            <a:spAutoFit/>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This GP authorizes attendant features if they are necessary for the use of the project purpose.</a:t>
            </a:r>
          </a:p>
        </p:txBody>
      </p:sp>
      <p:sp>
        <p:nvSpPr>
          <p:cNvPr id="20" name="Arrow: Right 19">
            <a:extLst>
              <a:ext uri="{FF2B5EF4-FFF2-40B4-BE49-F238E27FC236}">
                <a16:creationId xmlns:a16="http://schemas.microsoft.com/office/drawing/2014/main" id="{52E0A838-FAE9-088E-26CD-AEF40DC48052}"/>
              </a:ext>
            </a:extLst>
          </p:cNvPr>
          <p:cNvSpPr/>
          <p:nvPr/>
        </p:nvSpPr>
        <p:spPr>
          <a:xfrm>
            <a:off x="5642792" y="2940654"/>
            <a:ext cx="906416" cy="244857"/>
          </a:xfrm>
          <a:prstGeom prst="rightArrow">
            <a:avLst/>
          </a:prstGeom>
          <a:solidFill>
            <a:srgbClr val="18B81C">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107493BC-64CB-948B-7CE3-726F443DFC7F}"/>
              </a:ext>
            </a:extLst>
          </p:cNvPr>
          <p:cNvSpPr/>
          <p:nvPr/>
        </p:nvSpPr>
        <p:spPr>
          <a:xfrm>
            <a:off x="5622013" y="4175595"/>
            <a:ext cx="906416" cy="244857"/>
          </a:xfrm>
          <a:prstGeom prst="rightArrow">
            <a:avLst/>
          </a:prstGeom>
          <a:solidFill>
            <a:srgbClr val="18B81C">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883EDE4-730B-7E4F-13EE-EB96BF24DF00}"/>
              </a:ext>
            </a:extLst>
          </p:cNvPr>
          <p:cNvSpPr/>
          <p:nvPr/>
        </p:nvSpPr>
        <p:spPr>
          <a:xfrm>
            <a:off x="5622013" y="5160837"/>
            <a:ext cx="906416" cy="244857"/>
          </a:xfrm>
          <a:prstGeom prst="rightArrow">
            <a:avLst/>
          </a:prstGeom>
          <a:solidFill>
            <a:srgbClr val="18B81C">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F83142AF-51AB-D57D-E1E6-6F4C081C4390}"/>
              </a:ext>
            </a:extLst>
          </p:cNvPr>
          <p:cNvSpPr/>
          <p:nvPr/>
        </p:nvSpPr>
        <p:spPr>
          <a:xfrm>
            <a:off x="5642792" y="5877983"/>
            <a:ext cx="906416" cy="244857"/>
          </a:xfrm>
          <a:prstGeom prst="rightArrow">
            <a:avLst/>
          </a:prstGeom>
          <a:solidFill>
            <a:srgbClr val="18B81C">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16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Agenda / topics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2" name="TextBox 1">
            <a:extLst>
              <a:ext uri="{FF2B5EF4-FFF2-40B4-BE49-F238E27FC236}">
                <a16:creationId xmlns:a16="http://schemas.microsoft.com/office/drawing/2014/main" id="{3BF24111-F521-2478-0874-672E01D066C6}"/>
              </a:ext>
            </a:extLst>
          </p:cNvPr>
          <p:cNvSpPr txBox="1"/>
          <p:nvPr/>
        </p:nvSpPr>
        <p:spPr>
          <a:xfrm>
            <a:off x="266700" y="1139483"/>
            <a:ext cx="5829300" cy="5632311"/>
          </a:xfrm>
          <a:prstGeom prst="rect">
            <a:avLst/>
          </a:prstGeom>
          <a:noFill/>
        </p:spPr>
        <p:txBody>
          <a:bodyPr wrap="square" rtlCol="0">
            <a:spAutoFit/>
          </a:bodyPr>
          <a:lstStyle/>
          <a:p>
            <a:pPr marL="342900" indent="-342900">
              <a:buFont typeface="Arial" panose="020B0604020202020204" pitchFamily="34" charset="0"/>
              <a:buChar char="•"/>
            </a:pPr>
            <a:r>
              <a:rPr lang="en-US" sz="2000"/>
              <a:t>Regulatory Program Overview</a:t>
            </a:r>
          </a:p>
          <a:p>
            <a:pPr marL="800100" lvl="1" indent="-342900">
              <a:buFont typeface="Arial" panose="020B0604020202020204" pitchFamily="34" charset="0"/>
              <a:buChar char="•"/>
            </a:pPr>
            <a:r>
              <a:rPr lang="en-US" sz="2000"/>
              <a:t>Authorities and Permit Types</a:t>
            </a:r>
          </a:p>
          <a:p>
            <a:pPr marL="342900" indent="-342900">
              <a:buFont typeface="Arial" panose="020B0604020202020204" pitchFamily="34" charset="0"/>
              <a:buChar char="•"/>
            </a:pPr>
            <a:r>
              <a:rPr lang="en-US" sz="2000"/>
              <a:t>Nationwide Permit Overview</a:t>
            </a:r>
          </a:p>
          <a:p>
            <a:pPr marL="800100" lvl="1" indent="-342900">
              <a:buFont typeface="Arial" panose="020B0604020202020204" pitchFamily="34" charset="0"/>
              <a:buChar char="•"/>
            </a:pPr>
            <a:r>
              <a:rPr lang="en-US" sz="2000"/>
              <a:t>New England District’s Use</a:t>
            </a:r>
          </a:p>
          <a:p>
            <a:pPr marL="800100" lvl="1" indent="-342900">
              <a:buFont typeface="Arial" panose="020B0604020202020204" pitchFamily="34" charset="0"/>
              <a:buChar char="•"/>
            </a:pPr>
            <a:r>
              <a:rPr lang="en-US" sz="2000"/>
              <a:t>USACE Headquarters Role</a:t>
            </a:r>
          </a:p>
          <a:p>
            <a:pPr marL="800100" lvl="1" indent="-342900">
              <a:buFont typeface="Arial" panose="020B0604020202020204" pitchFamily="34" charset="0"/>
              <a:buChar char="•"/>
            </a:pPr>
            <a:r>
              <a:rPr lang="en-US" sz="2000"/>
              <a:t>Districts Role</a:t>
            </a:r>
          </a:p>
          <a:p>
            <a:pPr marL="342900" indent="-342900">
              <a:buFont typeface="Arial" panose="020B0604020202020204" pitchFamily="34" charset="0"/>
              <a:buChar char="•"/>
            </a:pPr>
            <a:r>
              <a:rPr lang="en-US" sz="2000"/>
              <a:t>Conditions</a:t>
            </a:r>
          </a:p>
          <a:p>
            <a:pPr marL="800100" lvl="1" indent="-342900">
              <a:buFont typeface="Arial" panose="020B0604020202020204" pitchFamily="34" charset="0"/>
              <a:buChar char="•"/>
            </a:pPr>
            <a:r>
              <a:rPr lang="en-US" sz="2000"/>
              <a:t>General Conditions</a:t>
            </a:r>
          </a:p>
          <a:p>
            <a:pPr marL="800100" lvl="1" indent="-342900">
              <a:buFont typeface="Arial" panose="020B0604020202020204" pitchFamily="34" charset="0"/>
              <a:buChar char="•"/>
            </a:pPr>
            <a:r>
              <a:rPr lang="en-US" sz="2000"/>
              <a:t>Regional Conditions</a:t>
            </a:r>
          </a:p>
          <a:p>
            <a:pPr marL="342900" indent="-342900">
              <a:buFont typeface="Arial" panose="020B0604020202020204" pitchFamily="34" charset="0"/>
              <a:buChar char="•"/>
            </a:pPr>
            <a:r>
              <a:rPr lang="en-US" sz="2000"/>
              <a:t>Water Quality Certification</a:t>
            </a:r>
          </a:p>
          <a:p>
            <a:pPr marL="342900" indent="-342900">
              <a:buFont typeface="Arial" panose="020B0604020202020204" pitchFamily="34" charset="0"/>
              <a:buChar char="•"/>
            </a:pPr>
            <a:r>
              <a:rPr lang="en-US" sz="2000"/>
              <a:t>Coastal Zone Consistency Determination</a:t>
            </a:r>
          </a:p>
          <a:p>
            <a:pPr marL="342900" indent="-342900">
              <a:buFont typeface="Arial" panose="020B0604020202020204" pitchFamily="34" charset="0"/>
              <a:buChar char="•"/>
            </a:pPr>
            <a:r>
              <a:rPr lang="en-US" sz="2000"/>
              <a:t>Comparison of State Regional General Permits and Nationwide Permits</a:t>
            </a:r>
          </a:p>
          <a:p>
            <a:pPr marL="342900" indent="-342900">
              <a:buFont typeface="Arial" panose="020B0604020202020204" pitchFamily="34" charset="0"/>
              <a:buChar char="•"/>
            </a:pPr>
            <a:r>
              <a:rPr lang="en-US" sz="2000"/>
              <a:t>Application Process</a:t>
            </a:r>
          </a:p>
          <a:p>
            <a:pPr marL="800100" lvl="1" indent="-342900">
              <a:buFont typeface="Arial" panose="020B0604020202020204" pitchFamily="34" charset="0"/>
              <a:buChar char="•"/>
            </a:pPr>
            <a:r>
              <a:rPr lang="en-US" sz="2000"/>
              <a:t>Regulatory Request System</a:t>
            </a:r>
          </a:p>
          <a:p>
            <a:pPr marL="800100" lvl="1" indent="-342900">
              <a:buFont typeface="Arial" panose="020B0604020202020204" pitchFamily="34" charset="0"/>
              <a:buChar char="•"/>
            </a:pPr>
            <a:r>
              <a:rPr lang="en-US" sz="2000"/>
              <a:t>Complete Preconstruction Notifications</a:t>
            </a:r>
          </a:p>
          <a:p>
            <a:pPr marL="800100" lvl="1" indent="-342900">
              <a:buFont typeface="Arial" panose="020B0604020202020204" pitchFamily="34" charset="0"/>
              <a:buChar char="•"/>
            </a:pPr>
            <a:r>
              <a:rPr lang="en-US" sz="2000"/>
              <a:t>Endangered Species and Historic Properties</a:t>
            </a:r>
          </a:p>
        </p:txBody>
      </p:sp>
      <p:sp>
        <p:nvSpPr>
          <p:cNvPr id="4" name="TextBox 3">
            <a:extLst>
              <a:ext uri="{FF2B5EF4-FFF2-40B4-BE49-F238E27FC236}">
                <a16:creationId xmlns:a16="http://schemas.microsoft.com/office/drawing/2014/main" id="{86B339EE-690D-D0CF-BF6F-74CBB05961E7}"/>
              </a:ext>
            </a:extLst>
          </p:cNvPr>
          <p:cNvSpPr txBox="1"/>
          <p:nvPr/>
        </p:nvSpPr>
        <p:spPr>
          <a:xfrm>
            <a:off x="6489895" y="2879445"/>
            <a:ext cx="5566703" cy="1815882"/>
          </a:xfrm>
          <a:prstGeom prst="rect">
            <a:avLst/>
          </a:prstGeom>
          <a:noFill/>
        </p:spPr>
        <p:txBody>
          <a:bodyPr wrap="square" rtlCol="0">
            <a:spAutoFit/>
          </a:bodyPr>
          <a:lstStyle/>
          <a:p>
            <a:pPr marL="285750" indent="-285750" algn="ctr">
              <a:buFont typeface="Arial" panose="020B0604020202020204" pitchFamily="34" charset="0"/>
              <a:buChar char="•"/>
            </a:pPr>
            <a:r>
              <a:rPr lang="en-US" sz="2000" b="1"/>
              <a:t>Questions and Answers Session</a:t>
            </a:r>
          </a:p>
          <a:p>
            <a:endParaRPr lang="en-US"/>
          </a:p>
          <a:p>
            <a:endParaRPr lang="en-US"/>
          </a:p>
          <a:p>
            <a:pPr algn="ctr"/>
            <a:r>
              <a:rPr lang="en-US" sz="2800" i="1"/>
              <a:t>Corps staff will be available after the meeting for further discussion!</a:t>
            </a:r>
          </a:p>
        </p:txBody>
      </p:sp>
    </p:spTree>
    <p:extLst>
      <p:ext uri="{BB962C8B-B14F-4D97-AF65-F5344CB8AC3E}">
        <p14:creationId xmlns:p14="http://schemas.microsoft.com/office/powerpoint/2010/main" val="1012839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433818"/>
            <a:ext cx="10234247" cy="832920"/>
          </a:xfrm>
        </p:spPr>
        <p:txBody>
          <a:bodyPr/>
          <a:lstStyle/>
          <a:p>
            <a:pPr algn="ctr"/>
            <a:r>
              <a:rPr lang="en-US">
                <a:latin typeface="Arial"/>
                <a:ea typeface="ＭＳ Ｐゴシック"/>
                <a:cs typeface="Arial"/>
              </a:rPr>
              <a:t>Comparison of CT RGP 17 and NWP 39</a:t>
            </a:r>
          </a:p>
        </p:txBody>
      </p:sp>
      <p:graphicFrame>
        <p:nvGraphicFramePr>
          <p:cNvPr id="2" name="Table 1">
            <a:extLst>
              <a:ext uri="{FF2B5EF4-FFF2-40B4-BE49-F238E27FC236}">
                <a16:creationId xmlns:a16="http://schemas.microsoft.com/office/drawing/2014/main" id="{440C42FB-8377-E7BF-EA57-75A2AD544959}"/>
              </a:ext>
            </a:extLst>
          </p:cNvPr>
          <p:cNvGraphicFramePr>
            <a:graphicFrameLocks noGrp="1"/>
          </p:cNvGraphicFramePr>
          <p:nvPr>
            <p:extLst>
              <p:ext uri="{D42A27DB-BD31-4B8C-83A1-F6EECF244321}">
                <p14:modId xmlns:p14="http://schemas.microsoft.com/office/powerpoint/2010/main" val="1481160976"/>
              </p:ext>
            </p:extLst>
          </p:nvPr>
        </p:nvGraphicFramePr>
        <p:xfrm>
          <a:off x="853649" y="1797805"/>
          <a:ext cx="10484702" cy="4217311"/>
        </p:xfrm>
        <a:graphic>
          <a:graphicData uri="http://schemas.openxmlformats.org/drawingml/2006/table">
            <a:tbl>
              <a:tblPr>
                <a:effectLst>
                  <a:outerShdw blurRad="88900" dist="76200" dir="5400000" sx="101000" sy="101000" algn="tl" rotWithShape="0">
                    <a:prstClr val="black">
                      <a:alpha val="27000"/>
                    </a:prstClr>
                  </a:outerShdw>
                </a:effectLst>
                <a:tableStyleId>{5C22544A-7EE6-4342-B048-85BDC9FD1C3A}</a:tableStyleId>
              </a:tblPr>
              <a:tblGrid>
                <a:gridCol w="3907844">
                  <a:extLst>
                    <a:ext uri="{9D8B030D-6E8A-4147-A177-3AD203B41FA5}">
                      <a16:colId xmlns:a16="http://schemas.microsoft.com/office/drawing/2014/main" val="3745066109"/>
                    </a:ext>
                  </a:extLst>
                </a:gridCol>
                <a:gridCol w="1654805">
                  <a:extLst>
                    <a:ext uri="{9D8B030D-6E8A-4147-A177-3AD203B41FA5}">
                      <a16:colId xmlns:a16="http://schemas.microsoft.com/office/drawing/2014/main" val="2365783208"/>
                    </a:ext>
                  </a:extLst>
                </a:gridCol>
                <a:gridCol w="3245106">
                  <a:extLst>
                    <a:ext uri="{9D8B030D-6E8A-4147-A177-3AD203B41FA5}">
                      <a16:colId xmlns:a16="http://schemas.microsoft.com/office/drawing/2014/main" val="1405631716"/>
                    </a:ext>
                  </a:extLst>
                </a:gridCol>
                <a:gridCol w="1676947">
                  <a:extLst>
                    <a:ext uri="{9D8B030D-6E8A-4147-A177-3AD203B41FA5}">
                      <a16:colId xmlns:a16="http://schemas.microsoft.com/office/drawing/2014/main" val="1089298347"/>
                    </a:ext>
                  </a:extLst>
                </a:gridCol>
              </a:tblGrid>
              <a:tr h="996215">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9525"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Overall Limits</a:t>
                      </a:r>
                    </a:p>
                    <a:p>
                      <a:pPr algn="ctr" fontAlgn="ctr"/>
                      <a:r>
                        <a:rPr lang="en-US" sz="1600" b="1" u="none" strike="noStrike">
                          <a:effectLst/>
                        </a:rPr>
                        <a:t>(IP required if exceeded)</a:t>
                      </a:r>
                      <a:endParaRPr lang="en-US" sz="16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PCN Threshold</a:t>
                      </a:r>
                      <a:endParaRPr lang="en-US" sz="16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Applicable Waters</a:t>
                      </a:r>
                      <a:endParaRPr lang="en-US" sz="16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1727852"/>
                  </a:ext>
                </a:extLst>
              </a:tr>
              <a:tr h="1610548">
                <a:tc>
                  <a:txBody>
                    <a:bodyPr/>
                    <a:lstStyle/>
                    <a:p>
                      <a:pPr algn="ctr" fontAlgn="ctr"/>
                      <a:r>
                        <a:rPr lang="en-US" sz="1600" b="1" u="none" strike="noStrike">
                          <a:effectLst/>
                        </a:rPr>
                        <a:t>CT GP 17, New and expansion of recreational, residential, institutional, and commercial developments</a:t>
                      </a:r>
                      <a:endParaRPr lang="en-US" sz="1600" b="1" i="0" u="none" strike="noStrike">
                        <a:solidFill>
                          <a:srgbClr val="FFFFFF"/>
                        </a:solidFill>
                        <a:effectLst/>
                        <a:latin typeface="Calibri" panose="020F0502020204030204"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8DD"/>
                    </a:solidFill>
                  </a:tcPr>
                </a:tc>
                <a:tc>
                  <a:txBody>
                    <a:bodyPr/>
                    <a:lstStyle/>
                    <a:p>
                      <a:pPr algn="ctr" fontAlgn="ctr"/>
                      <a:r>
                        <a:rPr lang="en-US" sz="1600" u="none" strike="noStrike">
                          <a:effectLst/>
                        </a:rPr>
                        <a:t>1 acre of </a:t>
                      </a:r>
                    </a:p>
                    <a:p>
                      <a:pPr algn="ctr" fontAlgn="ctr"/>
                      <a:r>
                        <a:rPr lang="en-US" sz="1600" u="none" strike="noStrike">
                          <a:effectLst/>
                        </a:rPr>
                        <a:t>non-tidal waters</a:t>
                      </a:r>
                      <a:endParaRPr lang="en-US" sz="1600" b="0"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8DD"/>
                    </a:solidFill>
                  </a:tcPr>
                </a:tc>
                <a:tc>
                  <a:txBody>
                    <a:bodyPr/>
                    <a:lstStyle/>
                    <a:p>
                      <a:pPr algn="ctr" fontAlgn="ctr"/>
                      <a:r>
                        <a:rPr lang="en-US" sz="1600" u="none" strike="noStrike">
                          <a:effectLst/>
                        </a:rPr>
                        <a:t>• Permanent and temporary impacts  ≤1 acre</a:t>
                      </a:r>
                      <a:br>
                        <a:rPr lang="en-US" sz="1600" u="none" strike="noStrike">
                          <a:effectLst/>
                        </a:rPr>
                      </a:br>
                      <a:r>
                        <a:rPr lang="en-US" sz="1600" u="none" strike="noStrike">
                          <a:effectLst/>
                        </a:rPr>
                        <a:t>• Impacts in non-tidal SAS.</a:t>
                      </a:r>
                      <a:endParaRPr lang="en-US" sz="1600" b="0"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8DD"/>
                    </a:solidFill>
                  </a:tcPr>
                </a:tc>
                <a:tc>
                  <a:txBody>
                    <a:bodyPr/>
                    <a:lstStyle/>
                    <a:p>
                      <a:pPr algn="ctr" fontAlgn="ctr"/>
                      <a:r>
                        <a:rPr lang="en-US" sz="1600" u="none" strike="noStrike">
                          <a:effectLst/>
                        </a:rPr>
                        <a:t>Non-tidal </a:t>
                      </a:r>
                    </a:p>
                    <a:p>
                      <a:pPr algn="ctr" fontAlgn="ctr"/>
                      <a:r>
                        <a:rPr lang="en-US" sz="1600" u="none" strike="noStrike">
                          <a:effectLst/>
                        </a:rPr>
                        <a:t>WOTUS</a:t>
                      </a:r>
                      <a:endParaRPr lang="en-US" sz="1600" b="0"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8DD"/>
                    </a:solidFill>
                  </a:tcPr>
                </a:tc>
                <a:extLst>
                  <a:ext uri="{0D108BD9-81ED-4DB2-BD59-A6C34878D82A}">
                    <a16:rowId xmlns:a16="http://schemas.microsoft.com/office/drawing/2014/main" val="3904809838"/>
                  </a:ext>
                </a:extLst>
              </a:tr>
              <a:tr h="1610548">
                <a:tc>
                  <a:txBody>
                    <a:bodyPr/>
                    <a:lstStyle/>
                    <a:p>
                      <a:pPr algn="ctr" fontAlgn="ctr"/>
                      <a:r>
                        <a:rPr lang="en-US" sz="1600" b="1" u="none" strike="noStrike">
                          <a:effectLst/>
                        </a:rPr>
                        <a:t>NWP 39, Commercial and Institutional Developments</a:t>
                      </a:r>
                      <a:endParaRPr lang="en-US" sz="1600" b="1" i="0" u="none" strike="noStrike">
                        <a:solidFill>
                          <a:srgbClr val="FFFFFF"/>
                        </a:solidFill>
                        <a:effectLst/>
                        <a:latin typeface="Calibri" panose="020F0502020204030204" pitchFamily="34"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1DF81"/>
                    </a:solidFill>
                  </a:tcPr>
                </a:tc>
                <a:tc>
                  <a:txBody>
                    <a:bodyPr/>
                    <a:lstStyle/>
                    <a:p>
                      <a:pPr algn="ctr" fontAlgn="ctr"/>
                      <a:r>
                        <a:rPr lang="en-US" sz="1600" u="none" strike="noStrike">
                          <a:effectLst/>
                        </a:rPr>
                        <a:t>1/2-acre loss of </a:t>
                      </a:r>
                    </a:p>
                    <a:p>
                      <a:pPr algn="ctr" fontAlgn="ctr"/>
                      <a:r>
                        <a:rPr lang="en-US" sz="1600" u="none" strike="noStrike">
                          <a:effectLst/>
                        </a:rPr>
                        <a:t>non-tidal waters</a:t>
                      </a:r>
                      <a:endParaRPr lang="en-US" sz="1600" b="0"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1DF81"/>
                    </a:solidFill>
                  </a:tcPr>
                </a:tc>
                <a:tc>
                  <a:txBody>
                    <a:bodyPr/>
                    <a:lstStyle/>
                    <a:p>
                      <a:pPr algn="ctr" fontAlgn="ctr"/>
                      <a:r>
                        <a:rPr lang="en-US" sz="1600" u="none" strike="noStrike">
                          <a:effectLst/>
                        </a:rPr>
                        <a:t>Required for all projects</a:t>
                      </a:r>
                      <a:endParaRPr lang="en-US" sz="1600" b="0"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1DF81"/>
                    </a:solidFill>
                  </a:tcPr>
                </a:tc>
                <a:tc>
                  <a:txBody>
                    <a:bodyPr/>
                    <a:lstStyle/>
                    <a:p>
                      <a:pPr algn="ctr" fontAlgn="ctr"/>
                      <a:r>
                        <a:rPr lang="en-US" sz="1600" u="none" strike="noStrike">
                          <a:effectLst/>
                        </a:rPr>
                        <a:t>Non-tidal </a:t>
                      </a:r>
                    </a:p>
                    <a:p>
                      <a:pPr algn="ctr" fontAlgn="ctr"/>
                      <a:r>
                        <a:rPr lang="en-US" sz="1600" u="none" strike="noStrike">
                          <a:effectLst/>
                        </a:rPr>
                        <a:t>WOTUS</a:t>
                      </a:r>
                      <a:endParaRPr lang="en-US" sz="1600" b="0"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1DF81"/>
                    </a:solidFill>
                  </a:tcPr>
                </a:tc>
                <a:extLst>
                  <a:ext uri="{0D108BD9-81ED-4DB2-BD59-A6C34878D82A}">
                    <a16:rowId xmlns:a16="http://schemas.microsoft.com/office/drawing/2014/main" val="4178298191"/>
                  </a:ext>
                </a:extLst>
              </a:tr>
            </a:tbl>
          </a:graphicData>
        </a:graphic>
      </p:graphicFrame>
    </p:spTree>
    <p:extLst>
      <p:ext uri="{BB962C8B-B14F-4D97-AF65-F5344CB8AC3E}">
        <p14:creationId xmlns:p14="http://schemas.microsoft.com/office/powerpoint/2010/main" val="495675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B0D18-EAF9-7241-6094-54735F36DDD5}"/>
              </a:ext>
            </a:extLst>
          </p:cNvPr>
          <p:cNvSpPr>
            <a:spLocks noGrp="1"/>
          </p:cNvSpPr>
          <p:nvPr>
            <p:ph type="title"/>
          </p:nvPr>
        </p:nvSpPr>
        <p:spPr>
          <a:xfrm>
            <a:off x="948366" y="128981"/>
            <a:ext cx="7566402" cy="832920"/>
          </a:xfrm>
        </p:spPr>
        <p:txBody>
          <a:bodyPr/>
          <a:lstStyle/>
          <a:p>
            <a:pPr algn="ctr"/>
            <a:r>
              <a:rPr lang="en-US"/>
              <a:t>Connecticut </a:t>
            </a:r>
            <a:br>
              <a:rPr lang="en-US"/>
            </a:br>
            <a:r>
              <a:rPr lang="en-US"/>
              <a:t>Regional General permits</a:t>
            </a:r>
          </a:p>
        </p:txBody>
      </p:sp>
      <p:sp>
        <p:nvSpPr>
          <p:cNvPr id="5" name="TextBox 4">
            <a:extLst>
              <a:ext uri="{FF2B5EF4-FFF2-40B4-BE49-F238E27FC236}">
                <a16:creationId xmlns:a16="http://schemas.microsoft.com/office/drawing/2014/main" id="{0417EDDF-5E67-CE3F-2CED-5DC2B462D592}"/>
              </a:ext>
            </a:extLst>
          </p:cNvPr>
          <p:cNvSpPr txBox="1"/>
          <p:nvPr/>
        </p:nvSpPr>
        <p:spPr>
          <a:xfrm>
            <a:off x="601439" y="1574609"/>
            <a:ext cx="7205374" cy="4401205"/>
          </a:xfrm>
          <a:prstGeom prst="rect">
            <a:avLst/>
          </a:prstGeom>
          <a:noFill/>
        </p:spPr>
        <p:txBody>
          <a:bodyPr wrap="square" rtlCol="0">
            <a:spAutoFit/>
          </a:bodyPr>
          <a:lstStyle/>
          <a:p>
            <a:pPr marL="342900" indent="-342900">
              <a:buFont typeface="Arial" panose="020B0604020202020204" pitchFamily="34" charset="0"/>
              <a:buChar char="•"/>
            </a:pPr>
            <a:r>
              <a:rPr lang="en-US" sz="2000"/>
              <a:t>Expiration of the current CT RGPs – December 15, 2026.</a:t>
            </a:r>
          </a:p>
          <a:p>
            <a:endParaRPr lang="en-US" sz="2000"/>
          </a:p>
          <a:p>
            <a:pPr marL="342900" indent="-342900">
              <a:buFont typeface="Arial" panose="020B0604020202020204" pitchFamily="34" charset="0"/>
              <a:buChar char="•"/>
            </a:pPr>
            <a:r>
              <a:rPr lang="en-US" sz="2000"/>
              <a:t>Existing GP verifications – valid until December 15, 2027, if the activities have been started or are under contract to commence.</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Non-Notifying NWP replacing Self-Verification RGP.</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NWP PCN submittal through RRS (or ENG 6082/email submission).</a:t>
            </a:r>
          </a:p>
          <a:p>
            <a:endParaRPr lang="en-US" sz="2000"/>
          </a:p>
          <a:p>
            <a:pPr marL="342900" indent="-342900">
              <a:buFont typeface="Arial" panose="020B0604020202020204" pitchFamily="34" charset="0"/>
              <a:buChar char="•"/>
            </a:pPr>
            <a:r>
              <a:rPr lang="en-US" sz="2000"/>
              <a:t>In general, non-notifying thresholds have been reduced from 5,000 square feet </a:t>
            </a:r>
            <a:r>
              <a:rPr lang="en-US" sz="2000" u="none" strike="noStrike">
                <a:effectLst/>
              </a:rPr>
              <a:t>of permanent and/or temporary impacts </a:t>
            </a:r>
            <a:r>
              <a:rPr lang="en-US" sz="2000"/>
              <a:t>to 0.1-acre of permanent loss.</a:t>
            </a:r>
          </a:p>
        </p:txBody>
      </p:sp>
      <p:graphicFrame>
        <p:nvGraphicFramePr>
          <p:cNvPr id="6" name="Table 5">
            <a:extLst>
              <a:ext uri="{FF2B5EF4-FFF2-40B4-BE49-F238E27FC236}">
                <a16:creationId xmlns:a16="http://schemas.microsoft.com/office/drawing/2014/main" id="{8E28D004-7687-3A11-0163-7F1CBBE39D9F}"/>
              </a:ext>
            </a:extLst>
          </p:cNvPr>
          <p:cNvGraphicFramePr>
            <a:graphicFrameLocks noGrp="1"/>
          </p:cNvGraphicFramePr>
          <p:nvPr>
            <p:extLst>
              <p:ext uri="{D42A27DB-BD31-4B8C-83A1-F6EECF244321}">
                <p14:modId xmlns:p14="http://schemas.microsoft.com/office/powerpoint/2010/main" val="1825443906"/>
              </p:ext>
            </p:extLst>
          </p:nvPr>
        </p:nvGraphicFramePr>
        <p:xfrm>
          <a:off x="8385677" y="961901"/>
          <a:ext cx="2590233" cy="5617285"/>
        </p:xfrm>
        <a:graphic>
          <a:graphicData uri="http://schemas.openxmlformats.org/drawingml/2006/table">
            <a:tbl>
              <a:tblPr>
                <a:tableStyleId>{5C22544A-7EE6-4342-B048-85BDC9FD1C3A}</a:tableStyleId>
              </a:tblPr>
              <a:tblGrid>
                <a:gridCol w="1199739">
                  <a:extLst>
                    <a:ext uri="{9D8B030D-6E8A-4147-A177-3AD203B41FA5}">
                      <a16:colId xmlns:a16="http://schemas.microsoft.com/office/drawing/2014/main" val="1768085477"/>
                    </a:ext>
                  </a:extLst>
                </a:gridCol>
                <a:gridCol w="1390494">
                  <a:extLst>
                    <a:ext uri="{9D8B030D-6E8A-4147-A177-3AD203B41FA5}">
                      <a16:colId xmlns:a16="http://schemas.microsoft.com/office/drawing/2014/main" val="2772237392"/>
                    </a:ext>
                  </a:extLst>
                </a:gridCol>
              </a:tblGrid>
              <a:tr h="381647">
                <a:tc>
                  <a:txBody>
                    <a:bodyPr/>
                    <a:lstStyle/>
                    <a:p>
                      <a:pPr algn="ctr" fontAlgn="b"/>
                      <a:r>
                        <a:rPr lang="en-US" sz="1500" b="1" u="none" strike="noStrike">
                          <a:effectLst/>
                        </a:rPr>
                        <a:t>2021 CT RGP Activity </a:t>
                      </a:r>
                      <a:endParaRPr lang="en-US" sz="1500" b="1"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b="1" u="none" strike="noStrike">
                          <a:effectLst/>
                        </a:rPr>
                        <a:t>Proposed NWPs Activity </a:t>
                      </a:r>
                      <a:endParaRPr lang="en-US" sz="1500" b="1"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91982164"/>
                  </a:ext>
                </a:extLst>
              </a:tr>
              <a:tr h="210854">
                <a:tc>
                  <a:txBody>
                    <a:bodyPr/>
                    <a:lstStyle/>
                    <a:p>
                      <a:pPr algn="ctr" fontAlgn="b"/>
                      <a:r>
                        <a:rPr lang="en-US" sz="1400" u="none" strike="noStrike">
                          <a:effectLst/>
                        </a:rPr>
                        <a:t>1</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1</a:t>
                      </a:r>
                    </a:p>
                  </a:txBody>
                  <a:tcPr marL="9525" marR="9525" marT="9525" marB="0" anchor="b">
                    <a:solidFill>
                      <a:srgbClr val="81DF81"/>
                    </a:solidFill>
                  </a:tcPr>
                </a:tc>
                <a:extLst>
                  <a:ext uri="{0D108BD9-81ED-4DB2-BD59-A6C34878D82A}">
                    <a16:rowId xmlns:a16="http://schemas.microsoft.com/office/drawing/2014/main" val="3076417322"/>
                  </a:ext>
                </a:extLst>
              </a:tr>
              <a:tr h="210854">
                <a:tc>
                  <a:txBody>
                    <a:bodyPr/>
                    <a:lstStyle/>
                    <a:p>
                      <a:pPr algn="ctr" fontAlgn="b"/>
                      <a:r>
                        <a:rPr lang="en-US" sz="1400" u="none" strike="noStrike">
                          <a:effectLst/>
                        </a:rPr>
                        <a:t>2</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3</a:t>
                      </a:r>
                    </a:p>
                  </a:txBody>
                  <a:tcPr marL="9525" marR="9525" marT="9525" marB="0" anchor="b">
                    <a:solidFill>
                      <a:srgbClr val="81DF81"/>
                    </a:solidFill>
                  </a:tcPr>
                </a:tc>
                <a:extLst>
                  <a:ext uri="{0D108BD9-81ED-4DB2-BD59-A6C34878D82A}">
                    <a16:rowId xmlns:a16="http://schemas.microsoft.com/office/drawing/2014/main" val="2715629643"/>
                  </a:ext>
                </a:extLst>
              </a:tr>
              <a:tr h="238036">
                <a:tc>
                  <a:txBody>
                    <a:bodyPr/>
                    <a:lstStyle/>
                    <a:p>
                      <a:pPr algn="ctr" fontAlgn="b"/>
                      <a:r>
                        <a:rPr lang="en-US" sz="1400" u="none" strike="noStrike">
                          <a:effectLst/>
                        </a:rPr>
                        <a:t>3</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10</a:t>
                      </a:r>
                    </a:p>
                  </a:txBody>
                  <a:tcPr marL="9525" marR="9525" marT="9525" marB="0" anchor="b">
                    <a:solidFill>
                      <a:srgbClr val="81DF81"/>
                    </a:solidFill>
                  </a:tcPr>
                </a:tc>
                <a:extLst>
                  <a:ext uri="{0D108BD9-81ED-4DB2-BD59-A6C34878D82A}">
                    <a16:rowId xmlns:a16="http://schemas.microsoft.com/office/drawing/2014/main" val="661151497"/>
                  </a:ext>
                </a:extLst>
              </a:tr>
              <a:tr h="210854">
                <a:tc>
                  <a:txBody>
                    <a:bodyPr/>
                    <a:lstStyle/>
                    <a:p>
                      <a:pPr algn="ctr" fontAlgn="b"/>
                      <a:r>
                        <a:rPr lang="en-US" sz="1400" u="none" strike="noStrike">
                          <a:effectLst/>
                        </a:rPr>
                        <a:t>4</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8, 9, 11, 28</a:t>
                      </a:r>
                    </a:p>
                  </a:txBody>
                  <a:tcPr marL="9525" marR="9525" marT="9525" marB="0" anchor="b">
                    <a:solidFill>
                      <a:srgbClr val="81DF81"/>
                    </a:solidFill>
                  </a:tcPr>
                </a:tc>
                <a:extLst>
                  <a:ext uri="{0D108BD9-81ED-4DB2-BD59-A6C34878D82A}">
                    <a16:rowId xmlns:a16="http://schemas.microsoft.com/office/drawing/2014/main" val="724041548"/>
                  </a:ext>
                </a:extLst>
              </a:tr>
              <a:tr h="210854">
                <a:tc>
                  <a:txBody>
                    <a:bodyPr/>
                    <a:lstStyle/>
                    <a:p>
                      <a:pPr algn="ctr" fontAlgn="b"/>
                      <a:r>
                        <a:rPr lang="en-US" sz="1400" u="none" strike="noStrike">
                          <a:effectLst/>
                        </a:rPr>
                        <a:t>5</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1, 36</a:t>
                      </a:r>
                    </a:p>
                  </a:txBody>
                  <a:tcPr marL="9525" marR="9525" marT="9525" marB="0" anchor="b">
                    <a:solidFill>
                      <a:srgbClr val="81DF81"/>
                    </a:solidFill>
                  </a:tcPr>
                </a:tc>
                <a:extLst>
                  <a:ext uri="{0D108BD9-81ED-4DB2-BD59-A6C34878D82A}">
                    <a16:rowId xmlns:a16="http://schemas.microsoft.com/office/drawing/2014/main" val="336109158"/>
                  </a:ext>
                </a:extLst>
              </a:tr>
              <a:tr h="210854">
                <a:tc>
                  <a:txBody>
                    <a:bodyPr/>
                    <a:lstStyle/>
                    <a:p>
                      <a:pPr algn="ctr" fontAlgn="b"/>
                      <a:r>
                        <a:rPr lang="en-US" sz="1400" u="none" strike="noStrike">
                          <a:effectLst/>
                        </a:rPr>
                        <a:t>6</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3, 7, 12, 57, 58</a:t>
                      </a:r>
                    </a:p>
                  </a:txBody>
                  <a:tcPr marL="9525" marR="9525" marT="9525" marB="0" anchor="b">
                    <a:solidFill>
                      <a:srgbClr val="81DF81"/>
                    </a:solidFill>
                  </a:tcPr>
                </a:tc>
                <a:extLst>
                  <a:ext uri="{0D108BD9-81ED-4DB2-BD59-A6C34878D82A}">
                    <a16:rowId xmlns:a16="http://schemas.microsoft.com/office/drawing/2014/main" val="1456840067"/>
                  </a:ext>
                </a:extLst>
              </a:tr>
              <a:tr h="210854">
                <a:tc>
                  <a:txBody>
                    <a:bodyPr/>
                    <a:lstStyle/>
                    <a:p>
                      <a:pPr algn="ctr" fontAlgn="b"/>
                      <a:r>
                        <a:rPr lang="en-US" sz="1400" u="none" strike="noStrike">
                          <a:effectLst/>
                        </a:rPr>
                        <a:t>7</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18, 19, 35</a:t>
                      </a:r>
                    </a:p>
                  </a:txBody>
                  <a:tcPr marL="9525" marR="9525" marT="9525" marB="0" anchor="b">
                    <a:solidFill>
                      <a:srgbClr val="81DF81"/>
                    </a:solidFill>
                  </a:tcPr>
                </a:tc>
                <a:extLst>
                  <a:ext uri="{0D108BD9-81ED-4DB2-BD59-A6C34878D82A}">
                    <a16:rowId xmlns:a16="http://schemas.microsoft.com/office/drawing/2014/main" val="2473055706"/>
                  </a:ext>
                </a:extLst>
              </a:tr>
              <a:tr h="210854">
                <a:tc>
                  <a:txBody>
                    <a:bodyPr/>
                    <a:lstStyle/>
                    <a:p>
                      <a:pPr algn="ctr" fontAlgn="b"/>
                      <a:r>
                        <a:rPr lang="en-US" sz="1400" u="none" strike="noStrike">
                          <a:effectLst/>
                        </a:rPr>
                        <a:t>8</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15</a:t>
                      </a:r>
                    </a:p>
                  </a:txBody>
                  <a:tcPr marL="9525" marR="9525" marT="9525" marB="0" anchor="b">
                    <a:solidFill>
                      <a:srgbClr val="81DF81"/>
                    </a:solidFill>
                  </a:tcPr>
                </a:tc>
                <a:extLst>
                  <a:ext uri="{0D108BD9-81ED-4DB2-BD59-A6C34878D82A}">
                    <a16:rowId xmlns:a16="http://schemas.microsoft.com/office/drawing/2014/main" val="391751668"/>
                  </a:ext>
                </a:extLst>
              </a:tr>
              <a:tr h="210854">
                <a:tc>
                  <a:txBody>
                    <a:bodyPr/>
                    <a:lstStyle/>
                    <a:p>
                      <a:pPr algn="ctr" fontAlgn="b"/>
                      <a:r>
                        <a:rPr lang="en-US" sz="1400" u="none" strike="noStrike">
                          <a:effectLst/>
                        </a:rPr>
                        <a:t>9</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3, 13</a:t>
                      </a:r>
                    </a:p>
                  </a:txBody>
                  <a:tcPr marL="9525" marR="9525" marT="9525" marB="0" anchor="b">
                    <a:solidFill>
                      <a:srgbClr val="81DF81"/>
                    </a:solidFill>
                  </a:tcPr>
                </a:tc>
                <a:extLst>
                  <a:ext uri="{0D108BD9-81ED-4DB2-BD59-A6C34878D82A}">
                    <a16:rowId xmlns:a16="http://schemas.microsoft.com/office/drawing/2014/main" val="3897712471"/>
                  </a:ext>
                </a:extLst>
              </a:tr>
              <a:tr h="210854">
                <a:tc>
                  <a:txBody>
                    <a:bodyPr/>
                    <a:lstStyle/>
                    <a:p>
                      <a:pPr algn="ctr" fontAlgn="b"/>
                      <a:r>
                        <a:rPr lang="en-US" sz="1400" u="none" strike="noStrike">
                          <a:effectLst/>
                        </a:rPr>
                        <a:t>10</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27, 53, A</a:t>
                      </a:r>
                    </a:p>
                  </a:txBody>
                  <a:tcPr marL="9525" marR="9525" marT="9525" marB="0" anchor="b">
                    <a:solidFill>
                      <a:srgbClr val="81DF81"/>
                    </a:solidFill>
                  </a:tcPr>
                </a:tc>
                <a:extLst>
                  <a:ext uri="{0D108BD9-81ED-4DB2-BD59-A6C34878D82A}">
                    <a16:rowId xmlns:a16="http://schemas.microsoft.com/office/drawing/2014/main" val="125935886"/>
                  </a:ext>
                </a:extLst>
              </a:tr>
              <a:tr h="210854">
                <a:tc>
                  <a:txBody>
                    <a:bodyPr/>
                    <a:lstStyle/>
                    <a:p>
                      <a:pPr algn="ctr" fontAlgn="b"/>
                      <a:r>
                        <a:rPr lang="en-US" sz="1400" u="none" strike="noStrike">
                          <a:effectLst/>
                        </a:rPr>
                        <a:t>11</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4</a:t>
                      </a:r>
                    </a:p>
                  </a:txBody>
                  <a:tcPr marL="9525" marR="9525" marT="9525" marB="0" anchor="b">
                    <a:solidFill>
                      <a:srgbClr val="81DF81"/>
                    </a:solidFill>
                  </a:tcPr>
                </a:tc>
                <a:extLst>
                  <a:ext uri="{0D108BD9-81ED-4DB2-BD59-A6C34878D82A}">
                    <a16:rowId xmlns:a16="http://schemas.microsoft.com/office/drawing/2014/main" val="2274498700"/>
                  </a:ext>
                </a:extLst>
              </a:tr>
              <a:tr h="210854">
                <a:tc>
                  <a:txBody>
                    <a:bodyPr/>
                    <a:lstStyle/>
                    <a:p>
                      <a:pPr algn="ctr" fontAlgn="b"/>
                      <a:r>
                        <a:rPr lang="en-US" sz="1400" u="none" strike="noStrike">
                          <a:effectLst/>
                        </a:rPr>
                        <a:t>12</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20</a:t>
                      </a:r>
                    </a:p>
                  </a:txBody>
                  <a:tcPr marL="9525" marR="9525" marT="9525" marB="0" anchor="b">
                    <a:solidFill>
                      <a:srgbClr val="81DF81"/>
                    </a:solidFill>
                  </a:tcPr>
                </a:tc>
                <a:extLst>
                  <a:ext uri="{0D108BD9-81ED-4DB2-BD59-A6C34878D82A}">
                    <a16:rowId xmlns:a16="http://schemas.microsoft.com/office/drawing/2014/main" val="3629892180"/>
                  </a:ext>
                </a:extLst>
              </a:tr>
              <a:tr h="210854">
                <a:tc>
                  <a:txBody>
                    <a:bodyPr/>
                    <a:lstStyle/>
                    <a:p>
                      <a:pPr algn="ctr" fontAlgn="b"/>
                      <a:r>
                        <a:rPr lang="en-US" sz="1400" u="none" strike="noStrike">
                          <a:effectLst/>
                        </a:rPr>
                        <a:t>13</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38</a:t>
                      </a:r>
                    </a:p>
                  </a:txBody>
                  <a:tcPr marL="9525" marR="9525" marT="9525" marB="0" anchor="b">
                    <a:solidFill>
                      <a:srgbClr val="81DF81"/>
                    </a:solidFill>
                  </a:tcPr>
                </a:tc>
                <a:extLst>
                  <a:ext uri="{0D108BD9-81ED-4DB2-BD59-A6C34878D82A}">
                    <a16:rowId xmlns:a16="http://schemas.microsoft.com/office/drawing/2014/main" val="2741006879"/>
                  </a:ext>
                </a:extLst>
              </a:tr>
              <a:tr h="210854">
                <a:tc>
                  <a:txBody>
                    <a:bodyPr/>
                    <a:lstStyle/>
                    <a:p>
                      <a:pPr algn="ctr" fontAlgn="b"/>
                      <a:r>
                        <a:rPr lang="en-US" sz="1400" u="none" strike="noStrike">
                          <a:effectLst/>
                        </a:rPr>
                        <a:t>14</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5</a:t>
                      </a:r>
                    </a:p>
                  </a:txBody>
                  <a:tcPr marL="9525" marR="9525" marT="9525" marB="0" anchor="b">
                    <a:solidFill>
                      <a:srgbClr val="81DF81"/>
                    </a:solidFill>
                  </a:tcPr>
                </a:tc>
                <a:extLst>
                  <a:ext uri="{0D108BD9-81ED-4DB2-BD59-A6C34878D82A}">
                    <a16:rowId xmlns:a16="http://schemas.microsoft.com/office/drawing/2014/main" val="3056716269"/>
                  </a:ext>
                </a:extLst>
              </a:tr>
              <a:tr h="210854">
                <a:tc>
                  <a:txBody>
                    <a:bodyPr/>
                    <a:lstStyle/>
                    <a:p>
                      <a:pPr algn="ctr" fontAlgn="b"/>
                      <a:r>
                        <a:rPr lang="en-US" sz="1400" u="none" strike="noStrike">
                          <a:effectLst/>
                        </a:rPr>
                        <a:t>15</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6</a:t>
                      </a:r>
                    </a:p>
                  </a:txBody>
                  <a:tcPr marL="9525" marR="9525" marT="9525" marB="0" anchor="b">
                    <a:solidFill>
                      <a:srgbClr val="81DF81"/>
                    </a:solidFill>
                  </a:tcPr>
                </a:tc>
                <a:extLst>
                  <a:ext uri="{0D108BD9-81ED-4DB2-BD59-A6C34878D82A}">
                    <a16:rowId xmlns:a16="http://schemas.microsoft.com/office/drawing/2014/main" val="4287597106"/>
                  </a:ext>
                </a:extLst>
              </a:tr>
              <a:tr h="210854">
                <a:tc>
                  <a:txBody>
                    <a:bodyPr/>
                    <a:lstStyle/>
                    <a:p>
                      <a:pPr algn="ctr" fontAlgn="b"/>
                      <a:r>
                        <a:rPr lang="en-US" sz="1400" u="none" strike="noStrike">
                          <a:effectLst/>
                        </a:rPr>
                        <a:t>16</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48, 55</a:t>
                      </a:r>
                    </a:p>
                  </a:txBody>
                  <a:tcPr marL="9525" marR="9525" marT="9525" marB="0" anchor="b">
                    <a:solidFill>
                      <a:srgbClr val="81DF81"/>
                    </a:solidFill>
                  </a:tcPr>
                </a:tc>
                <a:extLst>
                  <a:ext uri="{0D108BD9-81ED-4DB2-BD59-A6C34878D82A}">
                    <a16:rowId xmlns:a16="http://schemas.microsoft.com/office/drawing/2014/main" val="3287953416"/>
                  </a:ext>
                </a:extLst>
              </a:tr>
              <a:tr h="210854">
                <a:tc>
                  <a:txBody>
                    <a:bodyPr/>
                    <a:lstStyle/>
                    <a:p>
                      <a:pPr algn="ctr" fontAlgn="b"/>
                      <a:r>
                        <a:rPr lang="en-US" sz="1400" u="none" strike="noStrike">
                          <a:effectLst/>
                        </a:rPr>
                        <a:t>17</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29, 39, 42</a:t>
                      </a:r>
                    </a:p>
                  </a:txBody>
                  <a:tcPr marL="9525" marR="9525" marT="9525" marB="0" anchor="b">
                    <a:solidFill>
                      <a:srgbClr val="81DF81"/>
                    </a:solidFill>
                  </a:tcPr>
                </a:tc>
                <a:extLst>
                  <a:ext uri="{0D108BD9-81ED-4DB2-BD59-A6C34878D82A}">
                    <a16:rowId xmlns:a16="http://schemas.microsoft.com/office/drawing/2014/main" val="2340447291"/>
                  </a:ext>
                </a:extLst>
              </a:tr>
              <a:tr h="210854">
                <a:tc>
                  <a:txBody>
                    <a:bodyPr/>
                    <a:lstStyle/>
                    <a:p>
                      <a:pPr algn="ctr" fontAlgn="b"/>
                      <a:r>
                        <a:rPr lang="en-US" sz="1400" u="none" strike="noStrike">
                          <a:effectLst/>
                        </a:rPr>
                        <a:t>18</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3, 14</a:t>
                      </a:r>
                    </a:p>
                  </a:txBody>
                  <a:tcPr marL="9525" marR="9525" marT="9525" marB="0" anchor="b">
                    <a:solidFill>
                      <a:srgbClr val="81DF81"/>
                    </a:solidFill>
                  </a:tcPr>
                </a:tc>
                <a:extLst>
                  <a:ext uri="{0D108BD9-81ED-4DB2-BD59-A6C34878D82A}">
                    <a16:rowId xmlns:a16="http://schemas.microsoft.com/office/drawing/2014/main" val="2359407556"/>
                  </a:ext>
                </a:extLst>
              </a:tr>
              <a:tr h="210854">
                <a:tc>
                  <a:txBody>
                    <a:bodyPr/>
                    <a:lstStyle/>
                    <a:p>
                      <a:pPr algn="ctr" fontAlgn="b"/>
                      <a:r>
                        <a:rPr lang="en-US" sz="1400" u="none" strike="noStrike">
                          <a:effectLst/>
                        </a:rPr>
                        <a:t>19</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3, 14</a:t>
                      </a:r>
                    </a:p>
                  </a:txBody>
                  <a:tcPr marL="9525" marR="9525" marT="9525" marB="0" anchor="b">
                    <a:solidFill>
                      <a:srgbClr val="81DF81"/>
                    </a:solidFill>
                  </a:tcPr>
                </a:tc>
                <a:extLst>
                  <a:ext uri="{0D108BD9-81ED-4DB2-BD59-A6C34878D82A}">
                    <a16:rowId xmlns:a16="http://schemas.microsoft.com/office/drawing/2014/main" val="2546807231"/>
                  </a:ext>
                </a:extLst>
              </a:tr>
              <a:tr h="210854">
                <a:tc>
                  <a:txBody>
                    <a:bodyPr/>
                    <a:lstStyle/>
                    <a:p>
                      <a:pPr algn="ctr" fontAlgn="b"/>
                      <a:r>
                        <a:rPr lang="en-US" sz="1400" u="none" strike="noStrike">
                          <a:effectLst/>
                        </a:rPr>
                        <a:t>20</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17, 51, 52</a:t>
                      </a:r>
                    </a:p>
                  </a:txBody>
                  <a:tcPr marL="9525" marR="9525" marT="9525" marB="0" anchor="b">
                    <a:solidFill>
                      <a:srgbClr val="81DF81"/>
                    </a:solidFill>
                  </a:tcPr>
                </a:tc>
                <a:extLst>
                  <a:ext uri="{0D108BD9-81ED-4DB2-BD59-A6C34878D82A}">
                    <a16:rowId xmlns:a16="http://schemas.microsoft.com/office/drawing/2014/main" val="2996603961"/>
                  </a:ext>
                </a:extLst>
              </a:tr>
              <a:tr h="231939">
                <a:tc>
                  <a:txBody>
                    <a:bodyPr/>
                    <a:lstStyle/>
                    <a:p>
                      <a:pPr algn="ctr" fontAlgn="b"/>
                      <a:r>
                        <a:rPr lang="en-US" sz="1400" u="none" strike="noStrike">
                          <a:effectLst/>
                        </a:rPr>
                        <a:t>21</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33</a:t>
                      </a:r>
                    </a:p>
                  </a:txBody>
                  <a:tcPr marL="9525" marR="9525" marT="9525" marB="0" anchor="b">
                    <a:solidFill>
                      <a:srgbClr val="81DF81"/>
                    </a:solidFill>
                  </a:tcPr>
                </a:tc>
                <a:extLst>
                  <a:ext uri="{0D108BD9-81ED-4DB2-BD59-A6C34878D82A}">
                    <a16:rowId xmlns:a16="http://schemas.microsoft.com/office/drawing/2014/main" val="286112284"/>
                  </a:ext>
                </a:extLst>
              </a:tr>
              <a:tr h="210854">
                <a:tc>
                  <a:txBody>
                    <a:bodyPr/>
                    <a:lstStyle/>
                    <a:p>
                      <a:pPr algn="ctr" fontAlgn="b"/>
                      <a:r>
                        <a:rPr lang="en-US" sz="1400" u="none" strike="noStrike">
                          <a:effectLst/>
                        </a:rPr>
                        <a:t>22</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3, 41, 46</a:t>
                      </a:r>
                    </a:p>
                  </a:txBody>
                  <a:tcPr marL="9525" marR="9525" marT="9525" marB="0" anchor="b">
                    <a:solidFill>
                      <a:srgbClr val="81DF81"/>
                    </a:solidFill>
                  </a:tcPr>
                </a:tc>
                <a:extLst>
                  <a:ext uri="{0D108BD9-81ED-4DB2-BD59-A6C34878D82A}">
                    <a16:rowId xmlns:a16="http://schemas.microsoft.com/office/drawing/2014/main" val="2725279270"/>
                  </a:ext>
                </a:extLst>
              </a:tr>
              <a:tr h="210854">
                <a:tc>
                  <a:txBody>
                    <a:bodyPr/>
                    <a:lstStyle/>
                    <a:p>
                      <a:pPr algn="ctr" fontAlgn="b"/>
                      <a:r>
                        <a:rPr lang="en-US" sz="1400" u="none" strike="noStrike">
                          <a:effectLst/>
                        </a:rPr>
                        <a:t>23</a:t>
                      </a:r>
                      <a:endParaRPr lang="en-US" sz="14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400" b="0" i="0" u="none" strike="noStrike">
                          <a:solidFill>
                            <a:srgbClr val="000000"/>
                          </a:solidFill>
                          <a:effectLst/>
                          <a:latin typeface="Aptos Narrow"/>
                        </a:rPr>
                        <a:t>40</a:t>
                      </a:r>
                    </a:p>
                  </a:txBody>
                  <a:tcPr marL="9525" marR="9525" marT="9525" marB="0" anchor="b">
                    <a:solidFill>
                      <a:srgbClr val="81DF81"/>
                    </a:solidFill>
                  </a:tcPr>
                </a:tc>
                <a:extLst>
                  <a:ext uri="{0D108BD9-81ED-4DB2-BD59-A6C34878D82A}">
                    <a16:rowId xmlns:a16="http://schemas.microsoft.com/office/drawing/2014/main" val="718306821"/>
                  </a:ext>
                </a:extLst>
              </a:tr>
            </a:tbl>
          </a:graphicData>
        </a:graphic>
      </p:graphicFrame>
    </p:spTree>
    <p:extLst>
      <p:ext uri="{BB962C8B-B14F-4D97-AF65-F5344CB8AC3E}">
        <p14:creationId xmlns:p14="http://schemas.microsoft.com/office/powerpoint/2010/main" val="3708439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 </a:t>
            </a:r>
            <a:br>
              <a:rPr lang="en-US"/>
            </a:br>
            <a:r>
              <a:rPr lang="en-US"/>
              <a:t>(Application process)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r>
              <a:rPr lang="en-US" sz="2400">
                <a:solidFill>
                  <a:schemeClr val="tx1"/>
                </a:solidFill>
                <a:latin typeface="+mn-lt"/>
              </a:rPr>
              <a:t>Use of the Regulatory Request System is </a:t>
            </a:r>
            <a:r>
              <a:rPr lang="en-US" sz="2400" b="1" i="1">
                <a:solidFill>
                  <a:schemeClr val="tx1"/>
                </a:solidFill>
                <a:latin typeface="+mn-lt"/>
              </a:rPr>
              <a:t>highly</a:t>
            </a:r>
            <a:r>
              <a:rPr lang="en-US" sz="2400" b="1">
                <a:solidFill>
                  <a:schemeClr val="tx1"/>
                </a:solidFill>
                <a:latin typeface="+mn-lt"/>
              </a:rPr>
              <a:t> </a:t>
            </a:r>
            <a:r>
              <a:rPr lang="en-US" sz="2400">
                <a:solidFill>
                  <a:schemeClr val="tx1"/>
                </a:solidFill>
                <a:latin typeface="+mn-lt"/>
              </a:rPr>
              <a:t>encouraged!</a:t>
            </a: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Eliminate the need for paper applications and mailing.</a:t>
            </a:r>
          </a:p>
          <a:p>
            <a:endParaRPr lang="en-US" sz="9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Automated data checks to ensure completed and accurate submissions.</a:t>
            </a:r>
          </a:p>
          <a:p>
            <a:pPr marL="342900" indent="-342900">
              <a:buFont typeface="Wingdings" panose="05000000000000000000" pitchFamily="2" charset="2"/>
              <a:buChar char="Ø"/>
            </a:pPr>
            <a:endParaRPr lang="en-US" sz="9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Real-time communication and user-friendly dashboard.</a:t>
            </a:r>
          </a:p>
          <a:p>
            <a:pPr marL="342900" indent="-342900">
              <a:buFont typeface="Wingdings" panose="05000000000000000000" pitchFamily="2" charset="2"/>
              <a:buChar char="Ø"/>
            </a:pPr>
            <a:endParaRPr lang="en-US" sz="9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Providing on-line access to all relevant Regulatory information.</a:t>
            </a:r>
          </a:p>
          <a:p>
            <a:pPr marL="342900" indent="-342900">
              <a:buFont typeface="Wingdings" panose="05000000000000000000" pitchFamily="2" charset="2"/>
              <a:buChar char="Ø"/>
            </a:pPr>
            <a:endParaRPr lang="en-US" sz="9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Providing the ability to create a draft request, download it, and share it with your organization and clients, and revisit it later to finish it. </a:t>
            </a:r>
          </a:p>
          <a:p>
            <a:pPr marL="342900" indent="-342900">
              <a:buFont typeface="Wingdings" panose="05000000000000000000" pitchFamily="2" charset="2"/>
              <a:buChar char="Ø"/>
            </a:pPr>
            <a:endParaRPr lang="en-US" sz="9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12E72E9F-ED6B-8B6E-19AC-F243B4BAD8D4}"/>
              </a:ext>
            </a:extLst>
          </p:cNvPr>
          <p:cNvPicPr>
            <a:picLocks noChangeAspect="1"/>
          </p:cNvPicPr>
          <p:nvPr/>
        </p:nvPicPr>
        <p:blipFill>
          <a:blip r:embed="rId3"/>
          <a:stretch>
            <a:fillRect/>
          </a:stretch>
        </p:blipFill>
        <p:spPr>
          <a:xfrm>
            <a:off x="4253630" y="1595313"/>
            <a:ext cx="2662985" cy="1605087"/>
          </a:xfrm>
          <a:prstGeom prst="rect">
            <a:avLst/>
          </a:prstGeom>
        </p:spPr>
      </p:pic>
      <p:pic>
        <p:nvPicPr>
          <p:cNvPr id="2" name="Picture 1">
            <a:extLst>
              <a:ext uri="{FF2B5EF4-FFF2-40B4-BE49-F238E27FC236}">
                <a16:creationId xmlns:a16="http://schemas.microsoft.com/office/drawing/2014/main" id="{98A50C45-99D8-C5ED-3759-1085BD921A13}"/>
              </a:ext>
            </a:extLst>
          </p:cNvPr>
          <p:cNvPicPr>
            <a:picLocks noChangeAspect="1"/>
          </p:cNvPicPr>
          <p:nvPr/>
        </p:nvPicPr>
        <p:blipFill>
          <a:blip r:embed="rId4"/>
          <a:stretch>
            <a:fillRect/>
          </a:stretch>
        </p:blipFill>
        <p:spPr>
          <a:xfrm>
            <a:off x="9114271" y="888172"/>
            <a:ext cx="2312228" cy="2312228"/>
          </a:xfrm>
          <a:prstGeom prst="rect">
            <a:avLst/>
          </a:prstGeom>
        </p:spPr>
      </p:pic>
    </p:spTree>
    <p:extLst>
      <p:ext uri="{BB962C8B-B14F-4D97-AF65-F5344CB8AC3E}">
        <p14:creationId xmlns:p14="http://schemas.microsoft.com/office/powerpoint/2010/main" val="3197338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494E3AB5-E38B-2FDD-E08D-0CAEC0CEC058}"/>
              </a:ext>
            </a:extLst>
          </p:cNvPr>
          <p:cNvPicPr>
            <a:picLocks noChangeAspect="1"/>
          </p:cNvPicPr>
          <p:nvPr/>
        </p:nvPicPr>
        <p:blipFill>
          <a:blip r:embed="rId3"/>
          <a:stretch>
            <a:fillRect/>
          </a:stretch>
        </p:blipFill>
        <p:spPr>
          <a:xfrm>
            <a:off x="570235" y="943254"/>
            <a:ext cx="10861030" cy="5619353"/>
          </a:xfrm>
          <a:prstGeom prst="rect">
            <a:avLst/>
          </a:prstGeom>
        </p:spPr>
      </p:pic>
      <p:cxnSp>
        <p:nvCxnSpPr>
          <p:cNvPr id="5" name="Straight Arrow Connector 4">
            <a:extLst>
              <a:ext uri="{FF2B5EF4-FFF2-40B4-BE49-F238E27FC236}">
                <a16:creationId xmlns:a16="http://schemas.microsoft.com/office/drawing/2014/main" id="{8FC6FE08-2281-5974-64A0-AF4336E0BFF4}"/>
              </a:ext>
            </a:extLst>
          </p:cNvPr>
          <p:cNvCxnSpPr/>
          <p:nvPr/>
        </p:nvCxnSpPr>
        <p:spPr>
          <a:xfrm flipH="1">
            <a:off x="10933427" y="1659988"/>
            <a:ext cx="886265" cy="773723"/>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85413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273716"/>
            <a:ext cx="10234247" cy="832920"/>
          </a:xfrm>
        </p:spPr>
        <p:txBody>
          <a:bodyPr/>
          <a:lstStyle/>
          <a:p>
            <a:pPr algn="ctr"/>
            <a:r>
              <a:rPr lang="en-US"/>
              <a:t>Regulatory Request </a:t>
            </a:r>
            <a:br>
              <a:rPr lang="en-US"/>
            </a:br>
            <a:r>
              <a:rPr lang="en-US"/>
              <a:t>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5" name="Picture 4">
            <a:extLst>
              <a:ext uri="{FF2B5EF4-FFF2-40B4-BE49-F238E27FC236}">
                <a16:creationId xmlns:a16="http://schemas.microsoft.com/office/drawing/2014/main" id="{C3186575-F1A1-948F-EB32-9A71A4855327}"/>
              </a:ext>
            </a:extLst>
          </p:cNvPr>
          <p:cNvPicPr>
            <a:picLocks noChangeAspect="1"/>
          </p:cNvPicPr>
          <p:nvPr/>
        </p:nvPicPr>
        <p:blipFill>
          <a:blip r:embed="rId3"/>
          <a:stretch>
            <a:fillRect/>
          </a:stretch>
        </p:blipFill>
        <p:spPr>
          <a:xfrm>
            <a:off x="2331394" y="1514011"/>
            <a:ext cx="7529212" cy="5105842"/>
          </a:xfrm>
          <a:prstGeom prst="rect">
            <a:avLst/>
          </a:prstGeom>
        </p:spPr>
      </p:pic>
      <p:pic>
        <p:nvPicPr>
          <p:cNvPr id="6" name="Picture 5">
            <a:extLst>
              <a:ext uri="{FF2B5EF4-FFF2-40B4-BE49-F238E27FC236}">
                <a16:creationId xmlns:a16="http://schemas.microsoft.com/office/drawing/2014/main" id="{BD6BD754-EC3D-C40F-A7B5-2D04C4E55E70}"/>
              </a:ext>
            </a:extLst>
          </p:cNvPr>
          <p:cNvPicPr>
            <a:picLocks noChangeAspect="1"/>
          </p:cNvPicPr>
          <p:nvPr/>
        </p:nvPicPr>
        <p:blipFill>
          <a:blip r:embed="rId4"/>
          <a:stretch>
            <a:fillRect/>
          </a:stretch>
        </p:blipFill>
        <p:spPr>
          <a:xfrm>
            <a:off x="1303682" y="256850"/>
            <a:ext cx="1780517" cy="1071570"/>
          </a:xfrm>
          <a:prstGeom prst="rect">
            <a:avLst/>
          </a:prstGeom>
        </p:spPr>
      </p:pic>
      <p:pic>
        <p:nvPicPr>
          <p:cNvPr id="8" name="Picture 7">
            <a:extLst>
              <a:ext uri="{FF2B5EF4-FFF2-40B4-BE49-F238E27FC236}">
                <a16:creationId xmlns:a16="http://schemas.microsoft.com/office/drawing/2014/main" id="{E55E0EB3-7AA9-F8A1-30C7-09AF1E17C505}"/>
              </a:ext>
            </a:extLst>
          </p:cNvPr>
          <p:cNvPicPr>
            <a:picLocks noChangeAspect="1"/>
          </p:cNvPicPr>
          <p:nvPr/>
        </p:nvPicPr>
        <p:blipFill>
          <a:blip r:embed="rId5"/>
          <a:stretch>
            <a:fillRect/>
          </a:stretch>
        </p:blipFill>
        <p:spPr>
          <a:xfrm>
            <a:off x="9860606" y="238147"/>
            <a:ext cx="1475400" cy="1475400"/>
          </a:xfrm>
          <a:prstGeom prst="rect">
            <a:avLst/>
          </a:prstGeom>
        </p:spPr>
      </p:pic>
    </p:spTree>
    <p:extLst>
      <p:ext uri="{BB962C8B-B14F-4D97-AF65-F5344CB8AC3E}">
        <p14:creationId xmlns:p14="http://schemas.microsoft.com/office/powerpoint/2010/main" val="3725232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48728C63-7829-3411-DA16-E9CCF0DA6F46}"/>
              </a:ext>
            </a:extLst>
          </p:cNvPr>
          <p:cNvPicPr>
            <a:picLocks noChangeAspect="1"/>
          </p:cNvPicPr>
          <p:nvPr/>
        </p:nvPicPr>
        <p:blipFill>
          <a:blip r:embed="rId3"/>
          <a:stretch>
            <a:fillRect/>
          </a:stretch>
        </p:blipFill>
        <p:spPr>
          <a:xfrm>
            <a:off x="487680" y="1029283"/>
            <a:ext cx="11532870" cy="5699736"/>
          </a:xfrm>
          <a:prstGeom prst="rect">
            <a:avLst/>
          </a:prstGeom>
        </p:spPr>
      </p:pic>
      <p:sp>
        <p:nvSpPr>
          <p:cNvPr id="4" name="Rectangle 3">
            <a:extLst>
              <a:ext uri="{FF2B5EF4-FFF2-40B4-BE49-F238E27FC236}">
                <a16:creationId xmlns:a16="http://schemas.microsoft.com/office/drawing/2014/main" id="{6ABF1705-437A-9F29-388D-9AD87982DDC2}"/>
              </a:ext>
            </a:extLst>
          </p:cNvPr>
          <p:cNvSpPr/>
          <p:nvPr/>
        </p:nvSpPr>
        <p:spPr>
          <a:xfrm>
            <a:off x="604911" y="2377440"/>
            <a:ext cx="1983545" cy="3408960"/>
          </a:xfrm>
          <a:prstGeom prst="rect">
            <a:avLst/>
          </a:prstGeom>
          <a:no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970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FC5E890B-7DD2-A6C4-83CA-15A2A934BA28}"/>
              </a:ext>
            </a:extLst>
          </p:cNvPr>
          <p:cNvPicPr>
            <a:picLocks noChangeAspect="1"/>
          </p:cNvPicPr>
          <p:nvPr/>
        </p:nvPicPr>
        <p:blipFill>
          <a:blip r:embed="rId3"/>
          <a:stretch>
            <a:fillRect/>
          </a:stretch>
        </p:blipFill>
        <p:spPr>
          <a:xfrm>
            <a:off x="388536" y="1173147"/>
            <a:ext cx="11224428" cy="5159568"/>
          </a:xfrm>
          <a:prstGeom prst="rect">
            <a:avLst/>
          </a:prstGeom>
        </p:spPr>
      </p:pic>
      <p:sp>
        <p:nvSpPr>
          <p:cNvPr id="4" name="Rectangle 3">
            <a:extLst>
              <a:ext uri="{FF2B5EF4-FFF2-40B4-BE49-F238E27FC236}">
                <a16:creationId xmlns:a16="http://schemas.microsoft.com/office/drawing/2014/main" id="{084502E8-CA52-CAD9-5684-F1FBAC486EE3}"/>
              </a:ext>
            </a:extLst>
          </p:cNvPr>
          <p:cNvSpPr/>
          <p:nvPr/>
        </p:nvSpPr>
        <p:spPr>
          <a:xfrm>
            <a:off x="2321169" y="4093698"/>
            <a:ext cx="9144000" cy="745588"/>
          </a:xfrm>
          <a:prstGeom prst="rect">
            <a:avLst/>
          </a:prstGeom>
          <a:no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3521B45-3C9C-8715-7FD3-149F16AFE8D5}"/>
              </a:ext>
            </a:extLst>
          </p:cNvPr>
          <p:cNvPicPr>
            <a:picLocks noChangeAspect="1"/>
          </p:cNvPicPr>
          <p:nvPr/>
        </p:nvPicPr>
        <p:blipFill>
          <a:blip r:embed="rId4"/>
          <a:stretch>
            <a:fillRect/>
          </a:stretch>
        </p:blipFill>
        <p:spPr>
          <a:xfrm>
            <a:off x="9469281" y="725348"/>
            <a:ext cx="1749704" cy="1749704"/>
          </a:xfrm>
          <a:prstGeom prst="rect">
            <a:avLst/>
          </a:prstGeom>
        </p:spPr>
      </p:pic>
    </p:spTree>
    <p:extLst>
      <p:ext uri="{BB962C8B-B14F-4D97-AF65-F5344CB8AC3E}">
        <p14:creationId xmlns:p14="http://schemas.microsoft.com/office/powerpoint/2010/main" val="92490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14" name="Picture 13">
            <a:extLst>
              <a:ext uri="{FF2B5EF4-FFF2-40B4-BE49-F238E27FC236}">
                <a16:creationId xmlns:a16="http://schemas.microsoft.com/office/drawing/2014/main" id="{3D6E6AB8-1493-7817-5D43-FD3824EE08C3}"/>
              </a:ext>
            </a:extLst>
          </p:cNvPr>
          <p:cNvPicPr>
            <a:picLocks noChangeAspect="1"/>
          </p:cNvPicPr>
          <p:nvPr/>
        </p:nvPicPr>
        <p:blipFill>
          <a:blip r:embed="rId3"/>
          <a:stretch>
            <a:fillRect/>
          </a:stretch>
        </p:blipFill>
        <p:spPr>
          <a:xfrm>
            <a:off x="1700952" y="1310456"/>
            <a:ext cx="9346744" cy="4780855"/>
          </a:xfrm>
          <a:prstGeom prst="rect">
            <a:avLst/>
          </a:prstGeom>
        </p:spPr>
      </p:pic>
    </p:spTree>
    <p:extLst>
      <p:ext uri="{BB962C8B-B14F-4D97-AF65-F5344CB8AC3E}">
        <p14:creationId xmlns:p14="http://schemas.microsoft.com/office/powerpoint/2010/main" val="2807936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PCN Screening tool</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12E72E9F-ED6B-8B6E-19AC-F243B4BAD8D4}"/>
              </a:ext>
            </a:extLst>
          </p:cNvPr>
          <p:cNvPicPr>
            <a:picLocks noChangeAspect="1"/>
          </p:cNvPicPr>
          <p:nvPr/>
        </p:nvPicPr>
        <p:blipFill>
          <a:blip r:embed="rId3"/>
          <a:stretch>
            <a:fillRect/>
          </a:stretch>
        </p:blipFill>
        <p:spPr>
          <a:xfrm>
            <a:off x="1224271" y="85395"/>
            <a:ext cx="1997232" cy="1203811"/>
          </a:xfrm>
          <a:prstGeom prst="rect">
            <a:avLst/>
          </a:prstGeom>
        </p:spPr>
      </p:pic>
      <p:pic>
        <p:nvPicPr>
          <p:cNvPr id="2" name="Picture 1">
            <a:extLst>
              <a:ext uri="{FF2B5EF4-FFF2-40B4-BE49-F238E27FC236}">
                <a16:creationId xmlns:a16="http://schemas.microsoft.com/office/drawing/2014/main" id="{98A50C45-99D8-C5ED-3759-1085BD921A13}"/>
              </a:ext>
            </a:extLst>
          </p:cNvPr>
          <p:cNvPicPr>
            <a:picLocks noChangeAspect="1"/>
          </p:cNvPicPr>
          <p:nvPr/>
        </p:nvPicPr>
        <p:blipFill>
          <a:blip r:embed="rId4"/>
          <a:stretch>
            <a:fillRect/>
          </a:stretch>
        </p:blipFill>
        <p:spPr>
          <a:xfrm>
            <a:off x="8740845" y="42204"/>
            <a:ext cx="1486372" cy="1486372"/>
          </a:xfrm>
          <a:prstGeom prst="rect">
            <a:avLst/>
          </a:prstGeom>
        </p:spPr>
      </p:pic>
      <p:sp>
        <p:nvSpPr>
          <p:cNvPr id="4" name="TextBox 3">
            <a:extLst>
              <a:ext uri="{FF2B5EF4-FFF2-40B4-BE49-F238E27FC236}">
                <a16:creationId xmlns:a16="http://schemas.microsoft.com/office/drawing/2014/main" id="{06F468B7-A0A4-FD7C-1E90-83D1273CA0EC}"/>
              </a:ext>
            </a:extLst>
          </p:cNvPr>
          <p:cNvSpPr txBox="1"/>
          <p:nvPr/>
        </p:nvSpPr>
        <p:spPr>
          <a:xfrm>
            <a:off x="361950" y="1398905"/>
            <a:ext cx="11468100" cy="5632311"/>
          </a:xfrm>
          <a:prstGeom prst="rect">
            <a:avLst/>
          </a:prstGeom>
          <a:noFill/>
        </p:spPr>
        <p:txBody>
          <a:bodyPr wrap="square" lIns="91440" tIns="45720" rIns="91440" bIns="45720" rtlCol="0" anchor="t">
            <a:spAutoFit/>
          </a:bodyPr>
          <a:lstStyle/>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Tool being constructed into the RRS to help the public “self-regulate” with non-notifying general permits</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Screens proposed activity against known PCN criteria and indicates to applicant whether a PCN is required</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Preliminarily screens for Federal law compliance and the need for any required consultations, such as ESA, 106, Essential Fish Habitat, Wild and Scenic Rivers, Section 408, CWA Sec. 401, CZMA</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If proposed activity passes screening without triggering PCN, RRS will auto-generate a</a:t>
            </a:r>
            <a:r>
              <a:rPr lang="en-US" sz="2400">
                <a:latin typeface="+mj-lt"/>
                <a:ea typeface="Aptos" panose="020B0004020202020204" pitchFamily="34" charset="0"/>
                <a:cs typeface="Aptos" panose="020B0004020202020204" pitchFamily="34" charset="0"/>
              </a:rPr>
              <a:t> </a:t>
            </a:r>
            <a:r>
              <a:rPr lang="en-US" sz="2400">
                <a:effectLst/>
                <a:latin typeface="+mj-lt"/>
                <a:ea typeface="Aptos" panose="020B0004020202020204" pitchFamily="34" charset="0"/>
                <a:cs typeface="Aptos" panose="020B0004020202020204" pitchFamily="34" charset="0"/>
              </a:rPr>
              <a:t>letter for permittee</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May have “no permit required” functionality for non-regulated &amp; exempt activities</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BETA tool version under construction, will be available in RRS in upcoming months (2025)</a:t>
            </a:r>
          </a:p>
        </p:txBody>
      </p:sp>
    </p:spTree>
    <p:extLst>
      <p:ext uri="{BB962C8B-B14F-4D97-AF65-F5344CB8AC3E}">
        <p14:creationId xmlns:p14="http://schemas.microsoft.com/office/powerpoint/2010/main" val="2702205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Complete preconstruction notifications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111993"/>
            <a:ext cx="11658600" cy="5362662"/>
          </a:xfrm>
        </p:spPr>
        <p:txBody>
          <a:bodyPr/>
          <a:lstStyle/>
          <a:p>
            <a:pPr marL="342900" indent="-342900">
              <a:buFont typeface="Arial" panose="020B0604020202020204" pitchFamily="34" charset="0"/>
              <a:buChar char="•"/>
            </a:pPr>
            <a:r>
              <a:rPr lang="en-US" sz="2400">
                <a:solidFill>
                  <a:schemeClr val="tx1"/>
                </a:solidFill>
                <a:latin typeface="+mn-lt"/>
              </a:rPr>
              <a:t>Nationwide Permit General Condition 32 outlines the information required for a complete preconstruction notification, including:</a:t>
            </a:r>
          </a:p>
          <a:p>
            <a:pPr marL="342900" indent="-342900">
              <a:buFont typeface="Arial" panose="020B0604020202020204" pitchFamily="34" charset="0"/>
              <a:buChar char="•"/>
            </a:pPr>
            <a:endParaRPr lang="en-US" sz="20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A written description of the proposed activity</a:t>
            </a:r>
          </a:p>
          <a:p>
            <a:pPr marL="1592262" lvl="4" indent="-342900">
              <a:buFont typeface="Wingdings" panose="05000000000000000000" pitchFamily="2" charset="2"/>
              <a:buChar char="Ø"/>
            </a:pPr>
            <a:r>
              <a:rPr lang="en-US" sz="1600">
                <a:solidFill>
                  <a:schemeClr val="tx1"/>
                </a:solidFill>
                <a:latin typeface="+mn-lt"/>
              </a:rPr>
              <a:t>Purpose</a:t>
            </a:r>
          </a:p>
          <a:p>
            <a:pPr marL="1592262" lvl="4" indent="-342900">
              <a:buFont typeface="Wingdings" panose="05000000000000000000" pitchFamily="2" charset="2"/>
              <a:buChar char="Ø"/>
            </a:pPr>
            <a:r>
              <a:rPr lang="en-US" sz="1600">
                <a:solidFill>
                  <a:schemeClr val="tx1"/>
                </a:solidFill>
                <a:latin typeface="+mn-lt"/>
              </a:rPr>
              <a:t>Direct and indirect adverse environmental effects of the activity</a:t>
            </a:r>
          </a:p>
          <a:p>
            <a:pPr marL="1592262" lvl="4" indent="-342900">
              <a:buFont typeface="Wingdings" panose="05000000000000000000" pitchFamily="2" charset="2"/>
              <a:buChar char="Ø"/>
            </a:pPr>
            <a:r>
              <a:rPr lang="en-US" sz="1600">
                <a:solidFill>
                  <a:schemeClr val="tx1"/>
                </a:solidFill>
                <a:latin typeface="+mn-lt"/>
              </a:rPr>
              <a:t>Anticipated loss of waters of the U.S. in acres or linear feet</a:t>
            </a:r>
          </a:p>
          <a:p>
            <a:pPr marL="1139825" lvl="2" indent="-342900">
              <a:buFont typeface="Wingdings" panose="05000000000000000000" pitchFamily="2" charset="2"/>
              <a:buChar char="Ø"/>
            </a:pPr>
            <a:endParaRPr lang="en-US" sz="14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Written description of mitigation measures, including a statement of how compensatory mitigation requirements will be satisfied</a:t>
            </a:r>
          </a:p>
          <a:p>
            <a:pPr marL="1139825" lvl="1" indent="-342900">
              <a:buFont typeface="Wingdings" panose="05000000000000000000" pitchFamily="2" charset="2"/>
              <a:buChar char="Ø"/>
            </a:pPr>
            <a:endParaRPr lang="en-US" sz="20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Project plans</a:t>
            </a:r>
          </a:p>
          <a:p>
            <a:pPr marL="1139825" lvl="1" indent="-342900">
              <a:buFont typeface="Wingdings" panose="05000000000000000000" pitchFamily="2" charset="2"/>
              <a:buChar char="Ø"/>
            </a:pPr>
            <a:endParaRPr lang="en-US" sz="2000">
              <a:solidFill>
                <a:schemeClr val="tx1"/>
              </a:solidFill>
              <a:latin typeface="+mn-lt"/>
            </a:endParaRPr>
          </a:p>
          <a:p>
            <a:pPr marL="1139825" lvl="2" indent="-342900">
              <a:buFont typeface="Wingdings" panose="05000000000000000000" pitchFamily="2" charset="2"/>
              <a:buChar char="Ø"/>
            </a:pPr>
            <a:r>
              <a:rPr lang="en-US" sz="2000">
                <a:solidFill>
                  <a:schemeClr val="tx1"/>
                </a:solidFill>
                <a:latin typeface="+mn-lt"/>
              </a:rPr>
              <a:t>Delineation of wetlands and any other waters on the project site</a:t>
            </a:r>
          </a:p>
          <a:p>
            <a:pPr marL="1139825" lvl="2" indent="-342900">
              <a:buFont typeface="Wingdings" panose="05000000000000000000" pitchFamily="2" charset="2"/>
              <a:buChar char="Ø"/>
            </a:pPr>
            <a:endParaRPr lang="en-US" sz="14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Names of threatened or endangered species or designated critical habitat that may be affected</a:t>
            </a:r>
          </a:p>
          <a:p>
            <a:pPr marL="1139825" lvl="1" indent="-342900">
              <a:buFont typeface="Wingdings" panose="05000000000000000000" pitchFamily="2" charset="2"/>
              <a:buChar char="Ø"/>
            </a:pPr>
            <a:endParaRPr lang="en-US" sz="20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Statement of any historic properties which might have the potential to be affected</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2" name="Picture 1">
            <a:extLst>
              <a:ext uri="{FF2B5EF4-FFF2-40B4-BE49-F238E27FC236}">
                <a16:creationId xmlns:a16="http://schemas.microsoft.com/office/drawing/2014/main" id="{9899909F-53FF-5F13-05E8-07E0799A061B}"/>
              </a:ext>
            </a:extLst>
          </p:cNvPr>
          <p:cNvPicPr>
            <a:picLocks noChangeAspect="1"/>
          </p:cNvPicPr>
          <p:nvPr/>
        </p:nvPicPr>
        <p:blipFill>
          <a:blip r:embed="rId3"/>
          <a:stretch>
            <a:fillRect/>
          </a:stretch>
        </p:blipFill>
        <p:spPr>
          <a:xfrm>
            <a:off x="8965168" y="1771372"/>
            <a:ext cx="2253817" cy="1357804"/>
          </a:xfrm>
          <a:prstGeom prst="rect">
            <a:avLst/>
          </a:prstGeom>
        </p:spPr>
      </p:pic>
    </p:spTree>
    <p:extLst>
      <p:ext uri="{BB962C8B-B14F-4D97-AF65-F5344CB8AC3E}">
        <p14:creationId xmlns:p14="http://schemas.microsoft.com/office/powerpoint/2010/main" val="373367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err="1"/>
              <a:t>Usace</a:t>
            </a:r>
            <a:r>
              <a:rPr lang="en-US"/>
              <a:t> regulatory authorities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32443" y="1561840"/>
            <a:ext cx="4552099" cy="1867160"/>
          </a:xfrm>
        </p:spPr>
        <p:txBody>
          <a:bodyPr/>
          <a:lstStyle/>
          <a:p>
            <a:pPr marL="342900" indent="-342900">
              <a:buFont typeface="Arial" panose="020B0604020202020204" pitchFamily="34" charset="0"/>
              <a:buChar char="•"/>
            </a:pPr>
            <a:r>
              <a:rPr lang="en-US" sz="2400">
                <a:solidFill>
                  <a:schemeClr val="tx1"/>
                </a:solidFill>
                <a:latin typeface="+mn-lt"/>
              </a:rPr>
              <a:t>Section 10 of the Rivers and Harbors Act of 1899 (RHA)</a:t>
            </a:r>
          </a:p>
          <a:p>
            <a:pPr marL="569913" lvl="1" indent="-342900">
              <a:buFont typeface="Arial" panose="020B0604020202020204" pitchFamily="34" charset="0"/>
              <a:buChar char="•"/>
            </a:pPr>
            <a:r>
              <a:rPr lang="en-US" sz="2400">
                <a:solidFill>
                  <a:schemeClr val="tx1"/>
                </a:solidFill>
                <a:latin typeface="+mn-lt"/>
              </a:rPr>
              <a:t>Structures and/or work in or affecting navigable waters of the U.S.</a:t>
            </a: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rPr>
              <a:t>Section 404 of the Clean Water Act (CWA)</a:t>
            </a:r>
          </a:p>
          <a:p>
            <a:pPr marL="569913" lvl="1" indent="-342900">
              <a:buFont typeface="Arial" panose="020B0604020202020204" pitchFamily="34" charset="0"/>
              <a:buChar char="•"/>
            </a:pPr>
            <a:r>
              <a:rPr lang="en-US" sz="2400">
                <a:solidFill>
                  <a:schemeClr val="tx1"/>
                </a:solidFill>
                <a:latin typeface="+mn-lt"/>
              </a:rPr>
              <a:t>Discharges of dredged or fill material into waters of the U.S., including wetlands</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2" name="Picture 2" descr="Regulatory jurisdiction">
            <a:extLst>
              <a:ext uri="{FF2B5EF4-FFF2-40B4-BE49-F238E27FC236}">
                <a16:creationId xmlns:a16="http://schemas.microsoft.com/office/drawing/2014/main" id="{4286DEE5-4493-E418-90B9-5CB6F5487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218" y="1665286"/>
            <a:ext cx="6962865" cy="3979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6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Endangered species act</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4381500" cy="5362662"/>
          </a:xfrm>
        </p:spPr>
        <p:txBody>
          <a:bodyPr/>
          <a:lstStyle/>
          <a:p>
            <a:r>
              <a:rPr lang="en-US" sz="2400" b="1">
                <a:solidFill>
                  <a:schemeClr val="tx1"/>
                </a:solidFill>
                <a:latin typeface="+mn-lt"/>
              </a:rPr>
              <a:t>USFWS Species:</a:t>
            </a:r>
          </a:p>
          <a:p>
            <a:pPr marL="342900" indent="-342900">
              <a:buFont typeface="Arial" panose="020B0604020202020204" pitchFamily="34" charset="0"/>
              <a:buChar char="•"/>
            </a:pPr>
            <a:r>
              <a:rPr lang="en-US" sz="2000">
                <a:solidFill>
                  <a:schemeClr val="tx1"/>
                </a:solidFill>
                <a:latin typeface="+mn-lt"/>
              </a:rPr>
              <a:t>Information for Planning and Consultation (</a:t>
            </a:r>
            <a:r>
              <a:rPr lang="en-US" sz="2000" err="1">
                <a:solidFill>
                  <a:schemeClr val="tx1"/>
                </a:solidFill>
                <a:latin typeface="+mn-lt"/>
              </a:rPr>
              <a:t>IPaC</a:t>
            </a:r>
            <a:r>
              <a:rPr lang="en-US" sz="2000">
                <a:solidFill>
                  <a:schemeClr val="tx1"/>
                </a:solidFill>
                <a:latin typeface="+mn-lt"/>
              </a:rPr>
              <a:t>): </a:t>
            </a:r>
            <a:r>
              <a:rPr lang="en-US" sz="2000">
                <a:solidFill>
                  <a:schemeClr val="tx1"/>
                </a:solidFill>
                <a:latin typeface="+mn-lt"/>
                <a:hlinkClick r:id="rId3"/>
              </a:rPr>
              <a:t>https://ipac.ecosphere.fws.gov/</a:t>
            </a:r>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r>
              <a:rPr lang="en-US" sz="2400" b="1">
                <a:solidFill>
                  <a:schemeClr val="tx1"/>
                </a:solidFill>
                <a:latin typeface="+mn-lt"/>
              </a:rPr>
              <a:t>NMFS Species:</a:t>
            </a:r>
            <a:endParaRPr lang="en-US" sz="2000">
              <a:solidFill>
                <a:schemeClr val="tx1"/>
              </a:solidFill>
              <a:latin typeface="+mn-lt"/>
            </a:endParaRPr>
          </a:p>
          <a:p>
            <a:pPr marL="342900" indent="-342900">
              <a:buFont typeface="Arial" panose="020B0604020202020204" pitchFamily="34" charset="0"/>
              <a:buChar char="•"/>
            </a:pPr>
            <a:r>
              <a:rPr lang="en-US" sz="2000">
                <a:solidFill>
                  <a:schemeClr val="tx1"/>
                </a:solidFill>
                <a:latin typeface="+mn-lt"/>
              </a:rPr>
              <a:t>ESA S7 Mapper: </a:t>
            </a:r>
            <a:r>
              <a:rPr lang="en-US" sz="2000">
                <a:solidFill>
                  <a:schemeClr val="tx1"/>
                </a:solidFill>
                <a:latin typeface="+mn-lt"/>
                <a:hlinkClick r:id="rId4"/>
              </a:rPr>
              <a:t>https://noaa.maps.arcgis.com/apps/webappviewer/index.html?id=a85c0313b68b44e0927b51928271422a</a:t>
            </a:r>
            <a:endParaRPr lang="en-US" sz="20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5" name="Picture 4">
            <a:extLst>
              <a:ext uri="{FF2B5EF4-FFF2-40B4-BE49-F238E27FC236}">
                <a16:creationId xmlns:a16="http://schemas.microsoft.com/office/drawing/2014/main" id="{8982ADAF-4925-2467-13B3-6017558D9BBF}"/>
              </a:ext>
            </a:extLst>
          </p:cNvPr>
          <p:cNvPicPr>
            <a:picLocks noChangeAspect="1"/>
          </p:cNvPicPr>
          <p:nvPr/>
        </p:nvPicPr>
        <p:blipFill>
          <a:blip r:embed="rId5"/>
          <a:stretch>
            <a:fillRect/>
          </a:stretch>
        </p:blipFill>
        <p:spPr>
          <a:xfrm>
            <a:off x="4778826" y="864777"/>
            <a:ext cx="6765471" cy="2403375"/>
          </a:xfrm>
          <a:prstGeom prst="rect">
            <a:avLst/>
          </a:prstGeom>
        </p:spPr>
      </p:pic>
      <p:pic>
        <p:nvPicPr>
          <p:cNvPr id="8" name="Picture 7">
            <a:extLst>
              <a:ext uri="{FF2B5EF4-FFF2-40B4-BE49-F238E27FC236}">
                <a16:creationId xmlns:a16="http://schemas.microsoft.com/office/drawing/2014/main" id="{36F0A282-A49A-0CD5-1F3D-8FF8D62778FB}"/>
              </a:ext>
            </a:extLst>
          </p:cNvPr>
          <p:cNvPicPr>
            <a:picLocks noChangeAspect="1"/>
          </p:cNvPicPr>
          <p:nvPr/>
        </p:nvPicPr>
        <p:blipFill>
          <a:blip r:embed="rId6"/>
          <a:stretch>
            <a:fillRect/>
          </a:stretch>
        </p:blipFill>
        <p:spPr>
          <a:xfrm>
            <a:off x="5480249" y="3429000"/>
            <a:ext cx="5362627" cy="3263277"/>
          </a:xfrm>
          <a:prstGeom prst="rect">
            <a:avLst/>
          </a:prstGeom>
        </p:spPr>
      </p:pic>
    </p:spTree>
    <p:extLst>
      <p:ext uri="{BB962C8B-B14F-4D97-AF65-F5344CB8AC3E}">
        <p14:creationId xmlns:p14="http://schemas.microsoft.com/office/powerpoint/2010/main" val="212273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Endangered species act</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9253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A4BC048A-88CD-5840-01D1-3451693DB928}"/>
              </a:ext>
            </a:extLst>
          </p:cNvPr>
          <p:cNvPicPr>
            <a:picLocks noChangeAspect="1"/>
          </p:cNvPicPr>
          <p:nvPr/>
        </p:nvPicPr>
        <p:blipFill>
          <a:blip r:embed="rId3"/>
          <a:stretch>
            <a:fillRect/>
          </a:stretch>
        </p:blipFill>
        <p:spPr>
          <a:xfrm>
            <a:off x="3888245" y="3328316"/>
            <a:ext cx="7846555" cy="3301084"/>
          </a:xfrm>
          <a:prstGeom prst="rect">
            <a:avLst/>
          </a:prstGeom>
        </p:spPr>
      </p:pic>
      <p:pic>
        <p:nvPicPr>
          <p:cNvPr id="5" name="Picture 4">
            <a:extLst>
              <a:ext uri="{FF2B5EF4-FFF2-40B4-BE49-F238E27FC236}">
                <a16:creationId xmlns:a16="http://schemas.microsoft.com/office/drawing/2014/main" id="{BA2C94B9-D3F0-4915-366F-2FA5A2DA50D0}"/>
              </a:ext>
            </a:extLst>
          </p:cNvPr>
          <p:cNvPicPr>
            <a:picLocks noChangeAspect="1"/>
          </p:cNvPicPr>
          <p:nvPr/>
        </p:nvPicPr>
        <p:blipFill>
          <a:blip r:embed="rId4"/>
          <a:stretch>
            <a:fillRect/>
          </a:stretch>
        </p:blipFill>
        <p:spPr>
          <a:xfrm>
            <a:off x="188606" y="1020456"/>
            <a:ext cx="7134593" cy="2412324"/>
          </a:xfrm>
          <a:prstGeom prst="rect">
            <a:avLst/>
          </a:prstGeom>
        </p:spPr>
      </p:pic>
      <p:pic>
        <p:nvPicPr>
          <p:cNvPr id="6" name="Picture 5">
            <a:extLst>
              <a:ext uri="{FF2B5EF4-FFF2-40B4-BE49-F238E27FC236}">
                <a16:creationId xmlns:a16="http://schemas.microsoft.com/office/drawing/2014/main" id="{96CB3A4B-DC38-1282-49AE-2A00D38D1557}"/>
              </a:ext>
            </a:extLst>
          </p:cNvPr>
          <p:cNvPicPr>
            <a:picLocks noChangeAspect="1"/>
          </p:cNvPicPr>
          <p:nvPr/>
        </p:nvPicPr>
        <p:blipFill>
          <a:blip r:embed="rId5"/>
          <a:stretch>
            <a:fillRect/>
          </a:stretch>
        </p:blipFill>
        <p:spPr>
          <a:xfrm>
            <a:off x="9133972" y="718996"/>
            <a:ext cx="2085013" cy="2456901"/>
          </a:xfrm>
          <a:prstGeom prst="rect">
            <a:avLst/>
          </a:prstGeom>
        </p:spPr>
      </p:pic>
      <p:sp>
        <p:nvSpPr>
          <p:cNvPr id="8" name="TextBox 7">
            <a:extLst>
              <a:ext uri="{FF2B5EF4-FFF2-40B4-BE49-F238E27FC236}">
                <a16:creationId xmlns:a16="http://schemas.microsoft.com/office/drawing/2014/main" id="{4E5B4C10-D76E-8685-AC9C-BADFDE4D7CD6}"/>
              </a:ext>
            </a:extLst>
          </p:cNvPr>
          <p:cNvSpPr txBox="1"/>
          <p:nvPr/>
        </p:nvSpPr>
        <p:spPr>
          <a:xfrm>
            <a:off x="371843" y="3505349"/>
            <a:ext cx="3629025" cy="2862322"/>
          </a:xfrm>
          <a:prstGeom prst="rect">
            <a:avLst/>
          </a:prstGeom>
          <a:noFill/>
        </p:spPr>
        <p:txBody>
          <a:bodyPr wrap="square" rtlCol="0">
            <a:spAutoFit/>
          </a:bodyPr>
          <a:lstStyle/>
          <a:p>
            <a:pPr marL="285750" indent="-285750">
              <a:buFont typeface="Arial" panose="020B0604020202020204" pitchFamily="34" charset="0"/>
              <a:buChar char="•"/>
            </a:pPr>
            <a:r>
              <a:rPr kumimoji="0" lang="en-US" sz="1800" b="0" i="0" u="none" strike="noStrike" kern="1200" cap="none" spc="0" normalizeH="0" baseline="0" noProof="0">
                <a:ln>
                  <a:noFill/>
                </a:ln>
                <a:solidFill>
                  <a:srgbClr val="221F20"/>
                </a:solidFill>
                <a:effectLst/>
                <a:uLnTx/>
                <a:uFillTx/>
                <a:latin typeface="Arial"/>
                <a:ea typeface="ＭＳ Ｐゴシック"/>
                <a:cs typeface="Arial"/>
              </a:rPr>
              <a:t>Applicants encouraged </a:t>
            </a:r>
            <a:r>
              <a:rPr kumimoji="0" lang="en-CA" sz="1800" b="0" i="0" u="none" strike="noStrike" kern="1200" cap="none" spc="0" normalizeH="0" baseline="0" noProof="0">
                <a:ln>
                  <a:noFill/>
                </a:ln>
                <a:solidFill>
                  <a:srgbClr val="221F20"/>
                </a:solidFill>
                <a:effectLst/>
                <a:uLnTx/>
                <a:uFillTx/>
                <a:latin typeface="Arial"/>
                <a:ea typeface="SimSun"/>
                <a:cs typeface="Arial"/>
              </a:rPr>
              <a:t>to use the </a:t>
            </a:r>
            <a:r>
              <a:rPr kumimoji="0" lang="en-CA" sz="1800" b="0" i="0" u="none" strike="noStrike" kern="1200" cap="none" spc="0" normalizeH="0" baseline="0" noProof="0" err="1">
                <a:ln>
                  <a:noFill/>
                </a:ln>
                <a:solidFill>
                  <a:srgbClr val="221F20"/>
                </a:solidFill>
                <a:effectLst/>
                <a:uLnTx/>
                <a:uFillTx/>
                <a:latin typeface="Arial"/>
                <a:ea typeface="SimSun"/>
                <a:cs typeface="Arial"/>
              </a:rPr>
              <a:t>Dkeys</a:t>
            </a:r>
            <a:r>
              <a:rPr kumimoji="0" lang="en-CA" sz="1800" b="0" i="0" u="none" strike="noStrike" kern="1200" cap="none" spc="0" normalizeH="0" baseline="0" noProof="0">
                <a:ln>
                  <a:noFill/>
                </a:ln>
                <a:solidFill>
                  <a:srgbClr val="221F20"/>
                </a:solidFill>
                <a:effectLst/>
                <a:uLnTx/>
                <a:uFillTx/>
                <a:latin typeface="Arial"/>
                <a:ea typeface="SimSun"/>
                <a:cs typeface="Arial"/>
              </a:rPr>
              <a:t> </a:t>
            </a:r>
            <a:r>
              <a:rPr kumimoji="0" lang="en-US" sz="1800" b="0" i="0" u="none" strike="noStrike" kern="1200" cap="none" spc="0" normalizeH="0" baseline="0" noProof="0">
                <a:ln>
                  <a:noFill/>
                </a:ln>
                <a:solidFill>
                  <a:srgbClr val="221F20"/>
                </a:solidFill>
                <a:effectLst/>
                <a:uLnTx/>
                <a:uFillTx/>
                <a:latin typeface="Arial"/>
                <a:ea typeface="SimSun"/>
                <a:cs typeface="Arial"/>
              </a:rPr>
              <a:t>and submit the results with their PCN</a:t>
            </a:r>
            <a:r>
              <a:rPr kumimoji="0" lang="en-CA" sz="1800" b="0" i="0" u="none" strike="noStrike" kern="1200" cap="none" spc="0" normalizeH="0" baseline="0" noProof="0">
                <a:ln>
                  <a:noFill/>
                </a:ln>
                <a:solidFill>
                  <a:srgbClr val="221F20"/>
                </a:solidFill>
                <a:effectLst/>
                <a:uLnTx/>
                <a:uFillTx/>
                <a:latin typeface="Arial"/>
                <a:ea typeface="SimSun"/>
                <a:cs typeface="Arial"/>
              </a:rPr>
              <a:t>.</a:t>
            </a:r>
          </a:p>
          <a:p>
            <a:pPr marL="285750" indent="-285750">
              <a:buFont typeface="Arial" panose="020B0604020202020204" pitchFamily="34" charset="0"/>
              <a:buChar char="•"/>
            </a:pPr>
            <a:endParaRPr kumimoji="0" lang="en-CA" sz="1800" b="0" i="0" u="none" strike="noStrike" kern="1200" cap="none" spc="0" normalizeH="0" baseline="0" noProof="0">
              <a:ln>
                <a:noFill/>
              </a:ln>
              <a:solidFill>
                <a:srgbClr val="221F20"/>
              </a:solidFill>
              <a:effectLst/>
              <a:uLnTx/>
              <a:uFillTx/>
              <a:latin typeface="Arial"/>
              <a:ea typeface="SimSun"/>
              <a:cs typeface="Arial"/>
            </a:endParaRPr>
          </a:p>
          <a:p>
            <a:pPr marL="285750" indent="-285750">
              <a:buFont typeface="Arial" panose="020B0604020202020204" pitchFamily="34" charset="0"/>
              <a:buChar char="•"/>
            </a:pPr>
            <a:r>
              <a:rPr kumimoji="0" lang="en-CA" sz="1800" b="0" i="0" u="none" strike="noStrike" kern="1200" cap="none" spc="0" normalizeH="0" baseline="0" noProof="0">
                <a:ln>
                  <a:noFill/>
                </a:ln>
                <a:solidFill>
                  <a:srgbClr val="221F20"/>
                </a:solidFill>
                <a:effectLst/>
                <a:uLnTx/>
                <a:uFillTx/>
                <a:latin typeface="Arial"/>
                <a:ea typeface="SimSun"/>
                <a:cs typeface="Arial"/>
              </a:rPr>
              <a:t>If no other ESA listed species are present, and a determination of “no effect” is reached, a PCN is not triggered by ESA. </a:t>
            </a:r>
            <a:endParaRPr kumimoji="0" lang="en-US" sz="1800" b="0" i="0" u="none" strike="noStrike" kern="1200" cap="none" spc="0" normalizeH="0" baseline="0" noProof="0">
              <a:ln>
                <a:noFill/>
              </a:ln>
              <a:solidFill>
                <a:srgbClr val="221F20"/>
              </a:solidFill>
              <a:effectLst/>
              <a:uLnTx/>
              <a:uFillTx/>
              <a:latin typeface="Arial"/>
              <a:ea typeface="SimSun"/>
              <a:cs typeface="Arial"/>
            </a:endParaRPr>
          </a:p>
          <a:p>
            <a:endParaRPr lang="en-US"/>
          </a:p>
        </p:txBody>
      </p:sp>
      <p:sp>
        <p:nvSpPr>
          <p:cNvPr id="11" name="Rectangle 10">
            <a:extLst>
              <a:ext uri="{FF2B5EF4-FFF2-40B4-BE49-F238E27FC236}">
                <a16:creationId xmlns:a16="http://schemas.microsoft.com/office/drawing/2014/main" id="{2743D2D3-5AD2-42BB-8005-5824FAFE6D9B}"/>
              </a:ext>
            </a:extLst>
          </p:cNvPr>
          <p:cNvSpPr/>
          <p:nvPr/>
        </p:nvSpPr>
        <p:spPr>
          <a:xfrm>
            <a:off x="266700" y="3461541"/>
            <a:ext cx="3734168" cy="2990850"/>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084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4712" y="209192"/>
            <a:ext cx="10234247" cy="832920"/>
          </a:xfrm>
        </p:spPr>
        <p:txBody>
          <a:bodyPr/>
          <a:lstStyle/>
          <a:p>
            <a:pPr algn="ctr"/>
            <a:r>
              <a:rPr lang="en-US">
                <a:latin typeface="Arial"/>
                <a:ea typeface="ＭＳ Ｐゴシック"/>
                <a:cs typeface="Arial"/>
              </a:rPr>
              <a:t>National historic preservation act Section 106—nationwide permits  </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pPr algn="ctr"/>
            <a:endParaRPr lang="en-US" b="1">
              <a:solidFill>
                <a:schemeClr val="tx1"/>
              </a:solidFill>
              <a:latin typeface="+mn-lt"/>
              <a:ea typeface="ＭＳ Ｐゴシック"/>
              <a:cs typeface="Arial"/>
            </a:endParaRPr>
          </a:p>
          <a:p>
            <a:pPr algn="ctr"/>
            <a:r>
              <a:rPr lang="en-US" b="1">
                <a:solidFill>
                  <a:schemeClr val="tx1"/>
                </a:solidFill>
                <a:latin typeface="+mn-lt"/>
                <a:ea typeface="ＭＳ Ｐゴシック"/>
                <a:cs typeface="Arial"/>
              </a:rPr>
              <a:t>General Condition 20. Historic Properties </a:t>
            </a:r>
            <a:endParaRPr lang="en-US">
              <a:solidFill>
                <a:schemeClr val="tx1"/>
              </a:solidFill>
            </a:endParaRPr>
          </a:p>
          <a:p>
            <a:pPr algn="ctr"/>
            <a:r>
              <a:rPr lang="en-US" b="1">
                <a:solidFill>
                  <a:schemeClr val="tx1"/>
                </a:solidFill>
                <a:latin typeface="+mn-lt"/>
                <a:ea typeface="ＭＳ Ｐゴシック"/>
                <a:cs typeface="Arial"/>
              </a:rPr>
              <a:t>(a) - (e)</a:t>
            </a:r>
            <a:r>
              <a:rPr lang="en-US">
                <a:solidFill>
                  <a:schemeClr val="tx1"/>
                </a:solidFill>
                <a:latin typeface="+mn-lt"/>
                <a:ea typeface="ＭＳ Ｐゴシック"/>
                <a:cs typeface="Arial"/>
              </a:rPr>
              <a:t> </a:t>
            </a:r>
            <a:endParaRPr lang="en-US">
              <a:solidFill>
                <a:schemeClr val="tx1"/>
              </a:solidFill>
            </a:endParaRPr>
          </a:p>
          <a:p>
            <a:pPr algn="ctr"/>
            <a:endParaRPr lang="en-US">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(a) No activity is authorized under any NWP which may have the potential to cause effects on properties listed, or eligible for listing, in the National Register of Historic Places (NRHP) until the requirements of Section 106 of NHPA have been satisfied. </a:t>
            </a:r>
            <a:endParaRPr lang="en-US" sz="2400" i="1">
              <a:solidFill>
                <a:schemeClr val="tx1"/>
              </a:solidFill>
            </a:endParaRPr>
          </a:p>
          <a:p>
            <a:pPr algn="ctr"/>
            <a:endParaRPr lang="en-US" sz="24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(b) Federal permittees should follow their own procedures for complying with requirements of Section 106 of the NHPA. </a:t>
            </a:r>
          </a:p>
          <a:p>
            <a:pPr algn="ctr"/>
            <a:r>
              <a:rPr lang="en-US" sz="2400" i="1">
                <a:solidFill>
                  <a:schemeClr val="tx1"/>
                </a:solidFill>
                <a:latin typeface="Arial"/>
                <a:ea typeface="ＭＳ Ｐゴシック"/>
                <a:cs typeface="Arial"/>
              </a:rPr>
              <a:t>If PCN is required for the proposed NWP activity, federal permittee must provide appropriate documentation demonstrating compliance with the requirements. The respective federal agency is responsible for fulfilling its obligation to comply with Section 106. </a:t>
            </a:r>
            <a:endParaRPr lang="en-US" sz="2400" i="1">
              <a:solidFill>
                <a:schemeClr val="tx1"/>
              </a:solidFill>
            </a:endParaRPr>
          </a:p>
          <a:p>
            <a:pPr algn="ctr"/>
            <a:endParaRPr lang="en-US" sz="2400" i="1">
              <a:solidFill>
                <a:schemeClr val="tx1"/>
              </a:solidFill>
              <a:latin typeface="Arial"/>
              <a:ea typeface="ＭＳ Ｐゴシック"/>
              <a:cs typeface="Arial"/>
            </a:endParaRPr>
          </a:p>
          <a:p>
            <a:pPr algn="ctr"/>
            <a:endParaRPr lang="en-US" sz="1600" i="1">
              <a:solidFill>
                <a:schemeClr val="tx1"/>
              </a:solidFill>
              <a:latin typeface="Arial"/>
              <a:ea typeface="ＭＳ Ｐゴシック"/>
              <a:cs typeface="Arial"/>
            </a:endParaRPr>
          </a:p>
          <a:p>
            <a:endParaRPr lang="en-US" sz="1600" i="1">
              <a:solidFill>
                <a:srgbClr val="221F20"/>
              </a:solidFill>
            </a:endParaRPr>
          </a:p>
          <a:p>
            <a:endParaRPr lang="en-US" sz="2000">
              <a:solidFill>
                <a:srgbClr val="221F20"/>
              </a:solidFill>
              <a:latin typeface="+mn-lt"/>
            </a:endParaRPr>
          </a:p>
          <a:p>
            <a:endParaRPr lang="en-US" sz="2000">
              <a:solidFill>
                <a:srgbClr val="221F20"/>
              </a:solidFill>
              <a:latin typeface="+mn-lt"/>
            </a:endParaRPr>
          </a:p>
          <a:p>
            <a:endParaRPr lang="en-US" sz="2000">
              <a:solidFill>
                <a:srgbClr val="221F20"/>
              </a:solidFill>
              <a:latin typeface="+mn-lt"/>
            </a:endParaRPr>
          </a:p>
          <a:p>
            <a:endParaRPr lang="en-US" sz="2000">
              <a:solidFill>
                <a:schemeClr val="tx1"/>
              </a:solidFill>
              <a:latin typeface="+mn-lt"/>
            </a:endParaRPr>
          </a:p>
          <a:p>
            <a:endParaRPr lang="en-US">
              <a:solidFill>
                <a:srgbClr val="393436"/>
              </a:solidFill>
            </a:endParaRPr>
          </a:p>
        </p:txBody>
      </p:sp>
    </p:spTree>
    <p:extLst>
      <p:ext uri="{BB962C8B-B14F-4D97-AF65-F5344CB8AC3E}">
        <p14:creationId xmlns:p14="http://schemas.microsoft.com/office/powerpoint/2010/main" val="1652079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A99D9-DE8B-F303-98DC-656CAB1434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1B4461-6006-0FE7-3F3A-A18E35E109A8}"/>
              </a:ext>
            </a:extLst>
          </p:cNvPr>
          <p:cNvSpPr>
            <a:spLocks noGrp="1"/>
          </p:cNvSpPr>
          <p:nvPr>
            <p:ph type="title"/>
          </p:nvPr>
        </p:nvSpPr>
        <p:spPr>
          <a:xfrm>
            <a:off x="974712" y="209192"/>
            <a:ext cx="10234247" cy="832920"/>
          </a:xfrm>
        </p:spPr>
        <p:txBody>
          <a:bodyPr/>
          <a:lstStyle/>
          <a:p>
            <a:pPr algn="ctr"/>
            <a:r>
              <a:rPr lang="en-US">
                <a:latin typeface="Arial"/>
                <a:ea typeface="ＭＳ Ｐゴシック"/>
                <a:cs typeface="Arial"/>
              </a:rPr>
              <a:t>National historic preservation act Section 106—nationwide permits  </a:t>
            </a:r>
          </a:p>
        </p:txBody>
      </p:sp>
      <p:sp>
        <p:nvSpPr>
          <p:cNvPr id="9" name="Content Placeholder 7">
            <a:extLst>
              <a:ext uri="{FF2B5EF4-FFF2-40B4-BE49-F238E27FC236}">
                <a16:creationId xmlns:a16="http://schemas.microsoft.com/office/drawing/2014/main" id="{ABD149DF-9342-5F83-06F2-E93B43F420A4}"/>
              </a:ext>
            </a:extLst>
          </p:cNvPr>
          <p:cNvSpPr>
            <a:spLocks noGrp="1"/>
          </p:cNvSpPr>
          <p:nvPr>
            <p:ph sz="quarter" idx="10"/>
          </p:nvPr>
        </p:nvSpPr>
        <p:spPr>
          <a:xfrm>
            <a:off x="266700" y="1266738"/>
            <a:ext cx="11658600" cy="5362662"/>
          </a:xfrm>
        </p:spPr>
        <p:txBody>
          <a:bodyPr/>
          <a:lstStyle/>
          <a:p>
            <a:pPr algn="ctr"/>
            <a:endParaRPr lang="en-US" b="1">
              <a:solidFill>
                <a:schemeClr val="tx1"/>
              </a:solidFill>
              <a:latin typeface="+mn-lt"/>
              <a:ea typeface="ＭＳ Ｐゴシック"/>
              <a:cs typeface="Arial"/>
            </a:endParaRPr>
          </a:p>
          <a:p>
            <a:pPr algn="ctr"/>
            <a:r>
              <a:rPr lang="en-US" b="1">
                <a:solidFill>
                  <a:schemeClr val="tx1"/>
                </a:solidFill>
                <a:latin typeface="+mn-lt"/>
                <a:ea typeface="ＭＳ Ｐゴシック"/>
                <a:cs typeface="Arial"/>
              </a:rPr>
              <a:t>General Condition 20. Historic Properties—cont. </a:t>
            </a:r>
            <a:r>
              <a:rPr lang="en-US">
                <a:solidFill>
                  <a:schemeClr val="tx1"/>
                </a:solidFill>
                <a:latin typeface="+mn-lt"/>
                <a:ea typeface="ＭＳ Ｐゴシック"/>
                <a:cs typeface="Arial"/>
              </a:rPr>
              <a:t> </a:t>
            </a:r>
            <a:endParaRPr lang="en-US">
              <a:solidFill>
                <a:schemeClr val="tx1"/>
              </a:solidFill>
            </a:endParaRPr>
          </a:p>
          <a:p>
            <a:pPr algn="ctr"/>
            <a:endParaRPr lang="en-US" sz="16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(c ) Non-federal permittees must submit a PCN if the NWP activity might have the potential to cause effects on historic properties, include information on which properties, map, or potential presence of properties. </a:t>
            </a:r>
          </a:p>
          <a:p>
            <a:pPr algn="ctr"/>
            <a:r>
              <a:rPr lang="en-US" sz="2400" i="1">
                <a:solidFill>
                  <a:schemeClr val="tx1"/>
                </a:solidFill>
                <a:latin typeface="Arial"/>
                <a:ea typeface="ＭＳ Ｐゴシック"/>
                <a:cs typeface="Arial"/>
              </a:rPr>
              <a:t>Assistance for information on historic properties can be sought from SHPO, THPO, &amp; NRHP. </a:t>
            </a:r>
          </a:p>
          <a:p>
            <a:pPr algn="ctr"/>
            <a:endParaRPr lang="en-US" sz="8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District Engineer reasonable and good faith effort to identify historic properties commensurate with potential impacts, and with PCN information, determine if NWP activity has potential to cause effects to historic properties. </a:t>
            </a:r>
          </a:p>
          <a:p>
            <a:pPr algn="ctr"/>
            <a:endParaRPr lang="en-US" sz="8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If no potential to cause effects (36 CFR 800.3(a)), no consultation. If activity has potential to cause effects to historic properties, consultation with consulting parties (as identified at 36 CFR 800.2(c)). </a:t>
            </a:r>
          </a:p>
          <a:p>
            <a:pPr algn="ctr"/>
            <a:endParaRPr lang="en-US" sz="1600" i="1">
              <a:solidFill>
                <a:schemeClr val="tx1"/>
              </a:solidFill>
              <a:latin typeface="Arial"/>
              <a:ea typeface="ＭＳ Ｐゴシック"/>
              <a:cs typeface="Arial"/>
            </a:endParaRPr>
          </a:p>
          <a:p>
            <a:pPr algn="ctr"/>
            <a:endParaRPr lang="en-US" sz="1600" i="1">
              <a:solidFill>
                <a:schemeClr val="tx1"/>
              </a:solidFill>
              <a:latin typeface="Arial"/>
              <a:ea typeface="ＭＳ Ｐゴシック"/>
              <a:cs typeface="Arial"/>
            </a:endParaRPr>
          </a:p>
          <a:p>
            <a:endParaRPr lang="en-US" sz="1600" i="1">
              <a:solidFill>
                <a:srgbClr val="221F20"/>
              </a:solidFill>
            </a:endParaRPr>
          </a:p>
          <a:p>
            <a:endParaRPr lang="en-US" sz="2000">
              <a:solidFill>
                <a:srgbClr val="221F20"/>
              </a:solidFill>
              <a:latin typeface="+mn-lt"/>
            </a:endParaRPr>
          </a:p>
          <a:p>
            <a:endParaRPr lang="en-US" sz="2000">
              <a:solidFill>
                <a:srgbClr val="221F20"/>
              </a:solidFill>
              <a:latin typeface="+mn-lt"/>
            </a:endParaRPr>
          </a:p>
          <a:p>
            <a:endParaRPr lang="en-US" sz="2000">
              <a:solidFill>
                <a:srgbClr val="221F20"/>
              </a:solidFill>
              <a:latin typeface="+mn-lt"/>
            </a:endParaRPr>
          </a:p>
          <a:p>
            <a:endParaRPr lang="en-US" sz="2000">
              <a:solidFill>
                <a:schemeClr val="tx1"/>
              </a:solidFill>
              <a:latin typeface="+mn-lt"/>
            </a:endParaRPr>
          </a:p>
          <a:p>
            <a:endParaRPr lang="en-US">
              <a:solidFill>
                <a:srgbClr val="393436"/>
              </a:solidFill>
            </a:endParaRPr>
          </a:p>
        </p:txBody>
      </p:sp>
    </p:spTree>
    <p:extLst>
      <p:ext uri="{BB962C8B-B14F-4D97-AF65-F5344CB8AC3E}">
        <p14:creationId xmlns:p14="http://schemas.microsoft.com/office/powerpoint/2010/main" val="1392490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6EA58-B6F7-503D-2EA8-65F5DC63CDC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E403D7-291B-CABB-D8A2-05B756D2B5C4}"/>
              </a:ext>
            </a:extLst>
          </p:cNvPr>
          <p:cNvSpPr>
            <a:spLocks noGrp="1"/>
          </p:cNvSpPr>
          <p:nvPr>
            <p:ph type="title"/>
          </p:nvPr>
        </p:nvSpPr>
        <p:spPr>
          <a:xfrm>
            <a:off x="974712" y="209192"/>
            <a:ext cx="10234247" cy="832920"/>
          </a:xfrm>
        </p:spPr>
        <p:txBody>
          <a:bodyPr/>
          <a:lstStyle/>
          <a:p>
            <a:pPr algn="ctr"/>
            <a:r>
              <a:rPr lang="en-US">
                <a:latin typeface="Arial"/>
                <a:ea typeface="ＭＳ Ｐゴシック"/>
                <a:cs typeface="Arial"/>
              </a:rPr>
              <a:t>National historic preservation act Section 106—nationwide permits  </a:t>
            </a:r>
          </a:p>
        </p:txBody>
      </p:sp>
      <p:sp>
        <p:nvSpPr>
          <p:cNvPr id="9" name="Content Placeholder 7">
            <a:extLst>
              <a:ext uri="{FF2B5EF4-FFF2-40B4-BE49-F238E27FC236}">
                <a16:creationId xmlns:a16="http://schemas.microsoft.com/office/drawing/2014/main" id="{0CE234BF-062F-8E50-50CA-41EFA721F835}"/>
              </a:ext>
            </a:extLst>
          </p:cNvPr>
          <p:cNvSpPr>
            <a:spLocks noGrp="1"/>
          </p:cNvSpPr>
          <p:nvPr>
            <p:ph sz="quarter" idx="10"/>
          </p:nvPr>
        </p:nvSpPr>
        <p:spPr>
          <a:xfrm>
            <a:off x="266700" y="1266738"/>
            <a:ext cx="11658600" cy="5591262"/>
          </a:xfrm>
        </p:spPr>
        <p:txBody>
          <a:bodyPr/>
          <a:lstStyle/>
          <a:p>
            <a:pPr algn="ctr"/>
            <a:endParaRPr lang="en-US" sz="800" b="1">
              <a:solidFill>
                <a:schemeClr val="tx1"/>
              </a:solidFill>
              <a:latin typeface="+mn-lt"/>
              <a:ea typeface="ＭＳ Ｐゴシック"/>
              <a:cs typeface="Arial"/>
            </a:endParaRPr>
          </a:p>
          <a:p>
            <a:pPr algn="ctr"/>
            <a:r>
              <a:rPr lang="en-US" b="1">
                <a:solidFill>
                  <a:schemeClr val="tx1"/>
                </a:solidFill>
                <a:latin typeface="+mn-lt"/>
                <a:ea typeface="ＭＳ Ｐゴシック"/>
                <a:cs typeface="Arial"/>
              </a:rPr>
              <a:t>General Condition 20. Historic Properties—cont. </a:t>
            </a:r>
            <a:r>
              <a:rPr lang="en-US">
                <a:solidFill>
                  <a:schemeClr val="tx1"/>
                </a:solidFill>
                <a:latin typeface="+mn-lt"/>
                <a:ea typeface="ＭＳ Ｐゴシック"/>
                <a:cs typeface="Arial"/>
              </a:rPr>
              <a:t> </a:t>
            </a:r>
            <a:endParaRPr lang="en-US" sz="1600" i="1">
              <a:solidFill>
                <a:schemeClr val="tx1"/>
              </a:solidFill>
            </a:endParaRPr>
          </a:p>
          <a:p>
            <a:pPr algn="ctr"/>
            <a:endParaRPr lang="en-US" sz="24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(d) If historic properties are identified or NWP activity may cause effects, applicant cannot begin the activity until notified that activity has no potential to cause effects to historic properties or the NHPA Section 106 consultation is complete. Upon receipt of complete PCN, notify the prospective permittee within 45 days whether NHPA Section 106 consultation is required. </a:t>
            </a:r>
          </a:p>
          <a:p>
            <a:pPr algn="ctr"/>
            <a:endParaRPr lang="en-US" sz="800" i="1">
              <a:solidFill>
                <a:schemeClr val="tx1"/>
              </a:solidFill>
            </a:endParaRPr>
          </a:p>
          <a:p>
            <a:pPr algn="ctr"/>
            <a:r>
              <a:rPr lang="en-US" sz="2400" i="1">
                <a:solidFill>
                  <a:schemeClr val="tx1"/>
                </a:solidFill>
                <a:latin typeface="Arial"/>
                <a:ea typeface="ＭＳ Ｐゴシック"/>
                <a:cs typeface="Arial"/>
              </a:rPr>
              <a:t>(e) Prospective permittee should be aware of Section 110k of the NHPA, prevents the Corps from granting a permit or assistance to applicant who intentionally avoids Section 106 requirements, intentionally significantly adversely affected an historic property (to which the permit relates), or having legal power to prevent it allowed significant adverse effect to occur. Corps may consult with the ACHP, and if circumstances justify Corps granting assistance despite adverse effect, Corps notifies the ACHP, providing required documentation. </a:t>
            </a:r>
            <a:endParaRPr lang="en-US" sz="2400" i="1">
              <a:solidFill>
                <a:schemeClr val="tx1"/>
              </a:solidFill>
            </a:endParaRPr>
          </a:p>
          <a:p>
            <a:endParaRPr lang="en-US" sz="1600" i="1">
              <a:solidFill>
                <a:srgbClr val="221F20"/>
              </a:solidFill>
            </a:endParaRPr>
          </a:p>
          <a:p>
            <a:endParaRPr lang="en-US" sz="2000">
              <a:solidFill>
                <a:schemeClr val="tx1"/>
              </a:solidFill>
              <a:latin typeface="+mn-lt"/>
            </a:endParaRPr>
          </a:p>
          <a:p>
            <a:endParaRPr lang="en-US" sz="2000">
              <a:solidFill>
                <a:srgbClr val="221F20"/>
              </a:solidFill>
            </a:endParaRPr>
          </a:p>
          <a:p>
            <a:endParaRPr lang="en-US" sz="2000">
              <a:solidFill>
                <a:srgbClr val="221F20"/>
              </a:solidFill>
            </a:endParaRPr>
          </a:p>
          <a:p>
            <a:endParaRPr lang="en-US" sz="2000">
              <a:solidFill>
                <a:srgbClr val="221F20"/>
              </a:solidFill>
            </a:endParaRPr>
          </a:p>
          <a:p>
            <a:endParaRPr lang="en-US" sz="2000">
              <a:solidFill>
                <a:srgbClr val="221F20"/>
              </a:solidFill>
            </a:endParaRPr>
          </a:p>
          <a:p>
            <a:endParaRPr lang="en-US">
              <a:solidFill>
                <a:srgbClr val="393436"/>
              </a:solidFill>
            </a:endParaRPr>
          </a:p>
        </p:txBody>
      </p:sp>
    </p:spTree>
    <p:extLst>
      <p:ext uri="{BB962C8B-B14F-4D97-AF65-F5344CB8AC3E}">
        <p14:creationId xmlns:p14="http://schemas.microsoft.com/office/powerpoint/2010/main" val="299945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DF09-03F1-F7BA-5DB2-45EEDA96259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4818B9B-EE9E-22F5-4F90-C78D0B34784F}"/>
              </a:ext>
            </a:extLst>
          </p:cNvPr>
          <p:cNvSpPr>
            <a:spLocks noGrp="1"/>
          </p:cNvSpPr>
          <p:nvPr>
            <p:ph type="title"/>
          </p:nvPr>
        </p:nvSpPr>
        <p:spPr>
          <a:xfrm>
            <a:off x="974712" y="209192"/>
            <a:ext cx="10234247" cy="933183"/>
          </a:xfrm>
        </p:spPr>
        <p:txBody>
          <a:bodyPr/>
          <a:lstStyle/>
          <a:p>
            <a:pPr algn="ctr"/>
            <a:r>
              <a:rPr lang="en-US">
                <a:latin typeface="Arial"/>
                <a:ea typeface="ＭＳ Ｐゴシック"/>
                <a:cs typeface="Arial"/>
              </a:rPr>
              <a:t>National historic preservation act—nationwide permits  </a:t>
            </a:r>
          </a:p>
        </p:txBody>
      </p:sp>
      <p:sp>
        <p:nvSpPr>
          <p:cNvPr id="9" name="Content Placeholder 7">
            <a:extLst>
              <a:ext uri="{FF2B5EF4-FFF2-40B4-BE49-F238E27FC236}">
                <a16:creationId xmlns:a16="http://schemas.microsoft.com/office/drawing/2014/main" id="{23393219-78ED-B5A1-051F-6D78B88D528C}"/>
              </a:ext>
            </a:extLst>
          </p:cNvPr>
          <p:cNvSpPr>
            <a:spLocks noGrp="1"/>
          </p:cNvSpPr>
          <p:nvPr>
            <p:ph sz="quarter" idx="10"/>
          </p:nvPr>
        </p:nvSpPr>
        <p:spPr>
          <a:xfrm>
            <a:off x="266700" y="1266738"/>
            <a:ext cx="11658600" cy="5362662"/>
          </a:xfrm>
        </p:spPr>
        <p:txBody>
          <a:bodyPr/>
          <a:lstStyle/>
          <a:p>
            <a:pPr algn="ctr"/>
            <a:endParaRPr lang="en-US">
              <a:solidFill>
                <a:schemeClr val="tx1"/>
              </a:solidFill>
              <a:latin typeface="Arial"/>
              <a:ea typeface="ＭＳ Ｐゴシック"/>
              <a:cs typeface="Arial"/>
            </a:endParaRPr>
          </a:p>
          <a:p>
            <a:pPr algn="ctr"/>
            <a:r>
              <a:rPr lang="en-US" b="1">
                <a:solidFill>
                  <a:srgbClr val="393436"/>
                </a:solidFill>
                <a:latin typeface="+mn-lt"/>
                <a:ea typeface="ＭＳ Ｐゴシック"/>
                <a:cs typeface="Arial"/>
              </a:rPr>
              <a:t>General Condition 21. Discovery of Previously Unknown Remains and Artifacts</a:t>
            </a:r>
            <a:r>
              <a:rPr lang="en-US">
                <a:solidFill>
                  <a:srgbClr val="393436"/>
                </a:solidFill>
                <a:latin typeface="+mn-lt"/>
                <a:ea typeface="ＭＳ Ｐゴシック"/>
                <a:cs typeface="Arial"/>
              </a:rPr>
              <a:t> </a:t>
            </a:r>
          </a:p>
          <a:p>
            <a:pPr algn="ctr"/>
            <a:r>
              <a:rPr lang="en-US" sz="2400" i="1">
                <a:solidFill>
                  <a:srgbClr val="393436"/>
                </a:solidFill>
                <a:latin typeface="+mn-lt"/>
                <a:ea typeface="ＭＳ Ｐゴシック"/>
                <a:cs typeface="Arial"/>
              </a:rPr>
              <a:t>Permittees that discover previously unknown historic, cultural, or archaeological deposits or artifacts while accomplishing the authorized activity must immediately notify the DE of what was found, and to avoid construction activities in the location until any required coordination is completed. </a:t>
            </a:r>
          </a:p>
          <a:p>
            <a:pPr algn="ctr"/>
            <a:endParaRPr lang="en-US" sz="800" i="1">
              <a:solidFill>
                <a:srgbClr val="393436"/>
              </a:solidFill>
              <a:latin typeface="+mn-lt"/>
              <a:ea typeface="ＭＳ Ｐゴシック"/>
              <a:cs typeface="Arial"/>
            </a:endParaRPr>
          </a:p>
          <a:p>
            <a:pPr algn="ctr"/>
            <a:r>
              <a:rPr lang="en-US" sz="2400" i="1">
                <a:solidFill>
                  <a:srgbClr val="393436"/>
                </a:solidFill>
                <a:latin typeface="+mn-lt"/>
                <a:ea typeface="ＭＳ Ｐゴシック"/>
                <a:cs typeface="Arial"/>
              </a:rPr>
              <a:t>DE will initiate federal, tribal, state coordination, as appropriate, to determine if recovery is warranted or if site is eligible for listing in NRHP.</a:t>
            </a:r>
            <a:r>
              <a:rPr lang="en-US" sz="2400">
                <a:solidFill>
                  <a:srgbClr val="393436"/>
                </a:solidFill>
                <a:latin typeface="+mn-lt"/>
                <a:ea typeface="ＭＳ Ｐゴシック"/>
                <a:cs typeface="Arial"/>
              </a:rPr>
              <a:t> </a:t>
            </a:r>
          </a:p>
          <a:p>
            <a:pPr algn="ctr"/>
            <a:endParaRPr lang="en-US">
              <a:solidFill>
                <a:srgbClr val="393436"/>
              </a:solidFill>
              <a:latin typeface="+mn-lt"/>
              <a:ea typeface="ＭＳ Ｐゴシック"/>
              <a:cs typeface="Arial"/>
            </a:endParaRPr>
          </a:p>
          <a:p>
            <a:pPr algn="ctr"/>
            <a:endParaRPr lang="en-US">
              <a:solidFill>
                <a:srgbClr val="393436"/>
              </a:solidFill>
              <a:latin typeface="+mn-lt"/>
              <a:ea typeface="ＭＳ Ｐゴシック"/>
              <a:cs typeface="Arial"/>
            </a:endParaRPr>
          </a:p>
          <a:p>
            <a:pPr algn="ctr"/>
            <a:endParaRPr lang="en-US" b="1">
              <a:solidFill>
                <a:srgbClr val="393436"/>
              </a:solidFill>
              <a:latin typeface="+mn-lt"/>
              <a:ea typeface="ＭＳ Ｐゴシック"/>
              <a:cs typeface="Arial"/>
            </a:endParaRPr>
          </a:p>
          <a:p>
            <a:pPr algn="ctr"/>
            <a:endParaRPr lang="en-US" b="1">
              <a:solidFill>
                <a:srgbClr val="393436"/>
              </a:solidFill>
              <a:latin typeface="+mn-lt"/>
              <a:ea typeface="ＭＳ Ｐゴシック"/>
              <a:cs typeface="Arial"/>
            </a:endParaRPr>
          </a:p>
          <a:p>
            <a:pPr algn="ctr"/>
            <a:r>
              <a:rPr lang="en-US" b="1">
                <a:solidFill>
                  <a:srgbClr val="393436"/>
                </a:solidFill>
                <a:latin typeface="+mn-lt"/>
                <a:ea typeface="ＭＳ Ｐゴシック"/>
                <a:cs typeface="Arial"/>
              </a:rPr>
              <a:t>General Condition 17. Tribal Rights</a:t>
            </a:r>
            <a:r>
              <a:rPr lang="en-US">
                <a:solidFill>
                  <a:srgbClr val="393436"/>
                </a:solidFill>
                <a:latin typeface="+mn-lt"/>
                <a:ea typeface="ＭＳ Ｐゴシック"/>
                <a:cs typeface="Arial"/>
              </a:rPr>
              <a:t> </a:t>
            </a:r>
          </a:p>
          <a:p>
            <a:pPr algn="ctr"/>
            <a:r>
              <a:rPr lang="en-US" sz="2400" i="1">
                <a:solidFill>
                  <a:srgbClr val="393436"/>
                </a:solidFill>
                <a:latin typeface="+mn-lt"/>
                <a:ea typeface="ＭＳ Ｐゴシック"/>
                <a:cs typeface="Arial"/>
              </a:rPr>
              <a:t>No activity or its operation may impair reserved tribal rights, including, but not limited to, reserved water rights and treaty fishing and hunting rights.</a:t>
            </a:r>
            <a:r>
              <a:rPr lang="en-US" sz="2400">
                <a:solidFill>
                  <a:srgbClr val="393436"/>
                </a:solidFill>
                <a:latin typeface="+mn-lt"/>
                <a:ea typeface="ＭＳ Ｐゴシック"/>
                <a:cs typeface="Arial"/>
              </a:rPr>
              <a:t> </a:t>
            </a:r>
          </a:p>
          <a:p>
            <a:pPr algn="ctr"/>
            <a:endParaRPr lang="en-US" sz="1800">
              <a:solidFill>
                <a:srgbClr val="393436"/>
              </a:solidFill>
              <a:latin typeface="+mn-lt"/>
            </a:endParaRPr>
          </a:p>
          <a:p>
            <a:endParaRPr lang="en-US" sz="2000">
              <a:solidFill>
                <a:srgbClr val="221F20"/>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rgbClr val="221F20"/>
              </a:solidFill>
            </a:endParaRPr>
          </a:p>
          <a:p>
            <a:endParaRPr lang="en-US">
              <a:solidFill>
                <a:srgbClr val="393436"/>
              </a:solidFill>
            </a:endParaRPr>
          </a:p>
        </p:txBody>
      </p:sp>
      <p:sp>
        <p:nvSpPr>
          <p:cNvPr id="3" name="Title 6">
            <a:extLst>
              <a:ext uri="{FF2B5EF4-FFF2-40B4-BE49-F238E27FC236}">
                <a16:creationId xmlns:a16="http://schemas.microsoft.com/office/drawing/2014/main" id="{975FB1CA-F311-9D2C-B5F6-B3521AA8B021}"/>
              </a:ext>
            </a:extLst>
          </p:cNvPr>
          <p:cNvSpPr txBox="1">
            <a:spLocks/>
          </p:cNvSpPr>
          <p:nvPr/>
        </p:nvSpPr>
        <p:spPr bwMode="auto">
          <a:xfrm>
            <a:off x="974711" y="4747425"/>
            <a:ext cx="10234247" cy="694729"/>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a:latin typeface="Arial"/>
                <a:ea typeface="ＭＳ Ｐゴシック"/>
                <a:cs typeface="Arial"/>
              </a:rPr>
              <a:t>tribal rights—nationwide permits  </a:t>
            </a:r>
          </a:p>
        </p:txBody>
      </p:sp>
    </p:spTree>
    <p:extLst>
      <p:ext uri="{BB962C8B-B14F-4D97-AF65-F5344CB8AC3E}">
        <p14:creationId xmlns:p14="http://schemas.microsoft.com/office/powerpoint/2010/main" val="1503288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49" y="1071599"/>
            <a:ext cx="11911693" cy="5657419"/>
          </a:xfrm>
        </p:spPr>
        <p:txBody>
          <a:bodyPr/>
          <a:lstStyle/>
          <a:p>
            <a:pPr algn="ctr"/>
            <a:r>
              <a:rPr lang="en-US" sz="2400">
                <a:solidFill>
                  <a:schemeClr val="tx1"/>
                </a:solidFill>
                <a:latin typeface="+mn-lt"/>
                <a:hlinkClick r:id="rId3"/>
              </a:rPr>
              <a:t>CENAE-R-NWP@USACE.ARMY.MIL</a:t>
            </a:r>
            <a:endParaRPr lang="en-US" sz="2400">
              <a:solidFill>
                <a:schemeClr val="tx1"/>
              </a:solidFill>
              <a:latin typeface="+mn-lt"/>
            </a:endParaRPr>
          </a:p>
          <a:p>
            <a:pPr algn="ctr"/>
            <a:endParaRPr lang="en-US" sz="2400">
              <a:solidFill>
                <a:schemeClr val="tx1"/>
              </a:solidFill>
              <a:latin typeface="+mn-lt"/>
            </a:endParaRPr>
          </a:p>
          <a:p>
            <a:pPr algn="ctr"/>
            <a:r>
              <a:rPr lang="en-US" sz="2400" b="1">
                <a:solidFill>
                  <a:srgbClr val="18B81C"/>
                </a:solidFill>
                <a:latin typeface="+mn-lt"/>
              </a:rPr>
              <a:t>REMINDERS:</a:t>
            </a:r>
          </a:p>
          <a:p>
            <a:pPr algn="ctr"/>
            <a:endParaRPr lang="en-US" sz="1050">
              <a:solidFill>
                <a:schemeClr val="tx1"/>
              </a:solidFill>
              <a:latin typeface="+mn-lt"/>
            </a:endParaRPr>
          </a:p>
          <a:p>
            <a:pPr algn="ctr"/>
            <a:r>
              <a:rPr lang="en-US" sz="2400">
                <a:solidFill>
                  <a:schemeClr val="tx1"/>
                </a:solidFill>
                <a:latin typeface="+mn-lt"/>
              </a:rPr>
              <a:t>Federal Register NWP Comment Period Ends: </a:t>
            </a:r>
            <a:r>
              <a:rPr lang="en-US" sz="2400" b="1">
                <a:solidFill>
                  <a:schemeClr val="tx1"/>
                </a:solidFill>
                <a:latin typeface="+mn-lt"/>
              </a:rPr>
              <a:t>July 18, 2025</a:t>
            </a:r>
          </a:p>
          <a:p>
            <a:pPr algn="ctr"/>
            <a:endParaRPr lang="en-US" sz="2400">
              <a:solidFill>
                <a:schemeClr val="tx1"/>
              </a:solidFill>
              <a:latin typeface="+mn-lt"/>
            </a:endParaRPr>
          </a:p>
          <a:p>
            <a:pPr algn="ctr"/>
            <a:endParaRPr lang="en-US" sz="2400">
              <a:solidFill>
                <a:schemeClr val="tx1"/>
              </a:solidFill>
              <a:latin typeface="+mn-lt"/>
            </a:endParaRPr>
          </a:p>
          <a:p>
            <a:pPr algn="ctr"/>
            <a:endParaRPr lang="en-US" sz="2400">
              <a:solidFill>
                <a:schemeClr val="tx1"/>
              </a:solidFill>
              <a:latin typeface="+mn-lt"/>
            </a:endParaRPr>
          </a:p>
          <a:p>
            <a:pPr algn="ctr"/>
            <a:endParaRPr lang="en-US" sz="2400">
              <a:solidFill>
                <a:schemeClr val="tx1"/>
              </a:solidFill>
              <a:latin typeface="+mn-lt"/>
            </a:endParaRPr>
          </a:p>
          <a:p>
            <a:pPr algn="ctr"/>
            <a:endParaRPr lang="en-US" sz="2400">
              <a:solidFill>
                <a:schemeClr val="tx1"/>
              </a:solidFill>
              <a:latin typeface="+mn-lt"/>
            </a:endParaRPr>
          </a:p>
          <a:p>
            <a:pPr algn="ctr"/>
            <a:r>
              <a:rPr lang="en-US" sz="2400"/>
              <a:t>Proposed Regional Conditions Comment Period Ends: </a:t>
            </a:r>
            <a:r>
              <a:rPr lang="en-US" sz="2400" b="1"/>
              <a:t>August 4, 2025</a:t>
            </a:r>
          </a:p>
          <a:p>
            <a:pPr algn="ct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3" name="Title 2">
            <a:extLst>
              <a:ext uri="{FF2B5EF4-FFF2-40B4-BE49-F238E27FC236}">
                <a16:creationId xmlns:a16="http://schemas.microsoft.com/office/drawing/2014/main" id="{9FE2706E-BF67-A527-42F3-DE8B1657B637}"/>
              </a:ext>
            </a:extLst>
          </p:cNvPr>
          <p:cNvSpPr>
            <a:spLocks noGrp="1"/>
          </p:cNvSpPr>
          <p:nvPr>
            <p:ph type="title"/>
          </p:nvPr>
        </p:nvSpPr>
        <p:spPr/>
        <p:txBody>
          <a:bodyPr/>
          <a:lstStyle/>
          <a:p>
            <a:pPr algn="ctr"/>
            <a:r>
              <a:rPr lang="en-US"/>
              <a:t>Questions?</a:t>
            </a:r>
          </a:p>
        </p:txBody>
      </p:sp>
      <p:pic>
        <p:nvPicPr>
          <p:cNvPr id="4" name="Picture 3">
            <a:extLst>
              <a:ext uri="{FF2B5EF4-FFF2-40B4-BE49-F238E27FC236}">
                <a16:creationId xmlns:a16="http://schemas.microsoft.com/office/drawing/2014/main" id="{FE0B0AE5-FAD0-6D38-EBC4-E3457F101F84}"/>
              </a:ext>
            </a:extLst>
          </p:cNvPr>
          <p:cNvPicPr>
            <a:picLocks noChangeAspect="1"/>
          </p:cNvPicPr>
          <p:nvPr/>
        </p:nvPicPr>
        <p:blipFill>
          <a:blip r:embed="rId4"/>
          <a:stretch>
            <a:fillRect/>
          </a:stretch>
        </p:blipFill>
        <p:spPr>
          <a:xfrm>
            <a:off x="5499099" y="4910958"/>
            <a:ext cx="1746167" cy="1750886"/>
          </a:xfrm>
          <a:prstGeom prst="rect">
            <a:avLst/>
          </a:prstGeom>
        </p:spPr>
      </p:pic>
      <p:pic>
        <p:nvPicPr>
          <p:cNvPr id="5" name="Picture 4">
            <a:extLst>
              <a:ext uri="{FF2B5EF4-FFF2-40B4-BE49-F238E27FC236}">
                <a16:creationId xmlns:a16="http://schemas.microsoft.com/office/drawing/2014/main" id="{900E38D1-31E5-4E66-8EF8-F3DBD5A03E21}"/>
              </a:ext>
            </a:extLst>
          </p:cNvPr>
          <p:cNvPicPr>
            <a:picLocks noChangeAspect="1"/>
          </p:cNvPicPr>
          <p:nvPr/>
        </p:nvPicPr>
        <p:blipFill>
          <a:blip r:embed="rId5"/>
          <a:stretch>
            <a:fillRect/>
          </a:stretch>
        </p:blipFill>
        <p:spPr>
          <a:xfrm>
            <a:off x="5332083" y="2938899"/>
            <a:ext cx="1527833" cy="1517782"/>
          </a:xfrm>
          <a:prstGeom prst="rect">
            <a:avLst/>
          </a:prstGeom>
        </p:spPr>
      </p:pic>
    </p:spTree>
    <p:extLst>
      <p:ext uri="{BB962C8B-B14F-4D97-AF65-F5344CB8AC3E}">
        <p14:creationId xmlns:p14="http://schemas.microsoft.com/office/powerpoint/2010/main" val="1915628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D3786E-4ED7-66EA-8BA4-B7C0480FCEA8}"/>
              </a:ext>
            </a:extLst>
          </p:cNvPr>
          <p:cNvSpPr>
            <a:spLocks noGrp="1"/>
          </p:cNvSpPr>
          <p:nvPr>
            <p:ph type="ftr" sz="quarter" idx="12"/>
          </p:nvPr>
        </p:nvSpPr>
        <p:spPr/>
        <p:txBody>
          <a:bodyPr/>
          <a:lstStyle/>
          <a:p>
            <a:endParaRPr lang="en-US"/>
          </a:p>
        </p:txBody>
      </p:sp>
      <p:sp>
        <p:nvSpPr>
          <p:cNvPr id="4" name="Title 3">
            <a:extLst>
              <a:ext uri="{FF2B5EF4-FFF2-40B4-BE49-F238E27FC236}">
                <a16:creationId xmlns:a16="http://schemas.microsoft.com/office/drawing/2014/main" id="{60EDF630-F4A3-495E-5A90-1766AB41F021}"/>
              </a:ext>
            </a:extLst>
          </p:cNvPr>
          <p:cNvSpPr>
            <a:spLocks noGrp="1"/>
          </p:cNvSpPr>
          <p:nvPr>
            <p:ph type="title"/>
          </p:nvPr>
        </p:nvSpPr>
        <p:spPr/>
        <p:txBody>
          <a:bodyPr/>
          <a:lstStyle/>
          <a:p>
            <a:pPr algn="ctr"/>
            <a:r>
              <a:rPr lang="en-US">
                <a:latin typeface="Arial"/>
                <a:ea typeface="ＭＳ Ｐゴシック"/>
                <a:cs typeface="Arial"/>
              </a:rPr>
              <a:t>Feedback survey</a:t>
            </a:r>
            <a:endParaRPr lang="en-US"/>
          </a:p>
        </p:txBody>
      </p:sp>
      <p:sp>
        <p:nvSpPr>
          <p:cNvPr id="5" name="TextBox 4">
            <a:extLst>
              <a:ext uri="{FF2B5EF4-FFF2-40B4-BE49-F238E27FC236}">
                <a16:creationId xmlns:a16="http://schemas.microsoft.com/office/drawing/2014/main" id="{DACA6306-D7A5-4732-C84D-B1CC1474D9E1}"/>
              </a:ext>
            </a:extLst>
          </p:cNvPr>
          <p:cNvSpPr txBox="1"/>
          <p:nvPr/>
        </p:nvSpPr>
        <p:spPr>
          <a:xfrm>
            <a:off x="1404257" y="1143000"/>
            <a:ext cx="9383486" cy="2585323"/>
          </a:xfrm>
          <a:prstGeom prst="rect">
            <a:avLst/>
          </a:prstGeom>
          <a:noFill/>
        </p:spPr>
        <p:txBody>
          <a:bodyPr wrap="square" lIns="91440" tIns="45720" rIns="91440" bIns="45720" rtlCol="0" anchor="t">
            <a:spAutoFit/>
          </a:bodyPr>
          <a:lstStyle/>
          <a:p>
            <a:pPr algn="ctr"/>
            <a:r>
              <a:rPr lang="en-US" sz="2400"/>
              <a:t>Please provide feedback from today so we can plan for the next event. Your feedback is very important to us!</a:t>
            </a:r>
          </a:p>
          <a:p>
            <a:pPr algn="ctr"/>
            <a:endParaRPr lang="en-US" sz="2400"/>
          </a:p>
          <a:p>
            <a:pPr algn="ctr"/>
            <a:r>
              <a:rPr lang="en-US" sz="2400"/>
              <a:t>Please scan the QR Code below and complete the survey.</a:t>
            </a:r>
            <a:endParaRPr lang="en-US" sz="2400">
              <a:cs typeface="Arial"/>
            </a:endParaRPr>
          </a:p>
          <a:p>
            <a:pPr algn="ctr"/>
            <a:endParaRPr lang="en-US" sz="2400"/>
          </a:p>
          <a:p>
            <a:pPr algn="ctr"/>
            <a:r>
              <a:rPr lang="en-US" sz="2400"/>
              <a:t>Thank you!</a:t>
            </a:r>
            <a:endParaRPr lang="en-US" sz="2400">
              <a:cs typeface="Arial"/>
            </a:endParaRPr>
          </a:p>
          <a:p>
            <a:endParaRPr lang="en-US"/>
          </a:p>
        </p:txBody>
      </p:sp>
      <p:pic>
        <p:nvPicPr>
          <p:cNvPr id="11" name="Picture 10">
            <a:extLst>
              <a:ext uri="{FF2B5EF4-FFF2-40B4-BE49-F238E27FC236}">
                <a16:creationId xmlns:a16="http://schemas.microsoft.com/office/drawing/2014/main" id="{5BFE2C01-30FA-60D4-FCCB-B07DDAB953B5}"/>
              </a:ext>
            </a:extLst>
          </p:cNvPr>
          <p:cNvPicPr>
            <a:picLocks noChangeAspect="1"/>
          </p:cNvPicPr>
          <p:nvPr/>
        </p:nvPicPr>
        <p:blipFill>
          <a:blip r:embed="rId3"/>
          <a:stretch>
            <a:fillRect/>
          </a:stretch>
        </p:blipFill>
        <p:spPr>
          <a:xfrm>
            <a:off x="4581977" y="3358991"/>
            <a:ext cx="3119592" cy="3061955"/>
          </a:xfrm>
          <a:prstGeom prst="rect">
            <a:avLst/>
          </a:prstGeom>
        </p:spPr>
      </p:pic>
    </p:spTree>
    <p:extLst>
      <p:ext uri="{BB962C8B-B14F-4D97-AF65-F5344CB8AC3E}">
        <p14:creationId xmlns:p14="http://schemas.microsoft.com/office/powerpoint/2010/main" val="161757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Department of the Army (DA) Permit types</a:t>
            </a:r>
          </a:p>
        </p:txBody>
      </p:sp>
      <p:graphicFrame>
        <p:nvGraphicFramePr>
          <p:cNvPr id="17" name="Diagram 16">
            <a:extLst>
              <a:ext uri="{FF2B5EF4-FFF2-40B4-BE49-F238E27FC236}">
                <a16:creationId xmlns:a16="http://schemas.microsoft.com/office/drawing/2014/main" id="{2FE661AA-15EE-6563-DCF4-82DE1335E476}"/>
              </a:ext>
            </a:extLst>
          </p:cNvPr>
          <p:cNvGraphicFramePr/>
          <p:nvPr>
            <p:extLst>
              <p:ext uri="{D42A27DB-BD31-4B8C-83A1-F6EECF244321}">
                <p14:modId xmlns:p14="http://schemas.microsoft.com/office/powerpoint/2010/main" val="114493328"/>
              </p:ext>
            </p:extLst>
          </p:nvPr>
        </p:nvGraphicFramePr>
        <p:xfrm>
          <a:off x="172278" y="961901"/>
          <a:ext cx="11847443" cy="5655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28B1C17-CA23-31E0-D716-137450679F9E}"/>
              </a:ext>
            </a:extLst>
          </p:cNvPr>
          <p:cNvSpPr txBox="1"/>
          <p:nvPr/>
        </p:nvSpPr>
        <p:spPr>
          <a:xfrm rot="16200000">
            <a:off x="-710520" y="3740686"/>
            <a:ext cx="2247365" cy="400110"/>
          </a:xfrm>
          <a:prstGeom prst="rect">
            <a:avLst/>
          </a:prstGeom>
          <a:noFill/>
        </p:spPr>
        <p:txBody>
          <a:bodyPr wrap="square" rtlCol="0">
            <a:spAutoFit/>
          </a:bodyPr>
          <a:lstStyle/>
          <a:p>
            <a:r>
              <a:rPr lang="en-US" sz="2000">
                <a:solidFill>
                  <a:srgbClr val="7030A0"/>
                </a:solidFill>
              </a:rPr>
              <a:t>District Verifies</a:t>
            </a:r>
          </a:p>
        </p:txBody>
      </p:sp>
      <p:sp>
        <p:nvSpPr>
          <p:cNvPr id="3" name="TextBox 2">
            <a:extLst>
              <a:ext uri="{FF2B5EF4-FFF2-40B4-BE49-F238E27FC236}">
                <a16:creationId xmlns:a16="http://schemas.microsoft.com/office/drawing/2014/main" id="{9D784AC1-D608-E1A9-F4CC-A9D363E09C63}"/>
              </a:ext>
            </a:extLst>
          </p:cNvPr>
          <p:cNvSpPr txBox="1"/>
          <p:nvPr/>
        </p:nvSpPr>
        <p:spPr>
          <a:xfrm rot="16200000">
            <a:off x="6020973" y="3079503"/>
            <a:ext cx="2461846" cy="400110"/>
          </a:xfrm>
          <a:prstGeom prst="rect">
            <a:avLst/>
          </a:prstGeom>
          <a:noFill/>
        </p:spPr>
        <p:txBody>
          <a:bodyPr wrap="square" rtlCol="0">
            <a:spAutoFit/>
          </a:bodyPr>
          <a:lstStyle/>
          <a:p>
            <a:r>
              <a:rPr lang="en-US" sz="2000">
                <a:solidFill>
                  <a:srgbClr val="7030A0"/>
                </a:solidFill>
              </a:rPr>
              <a:t>District Issues</a:t>
            </a:r>
          </a:p>
        </p:txBody>
      </p:sp>
    </p:spTree>
    <p:extLst>
      <p:ext uri="{BB962C8B-B14F-4D97-AF65-F5344CB8AC3E}">
        <p14:creationId xmlns:p14="http://schemas.microsoft.com/office/powerpoint/2010/main" val="252418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CFB33-28F3-59C4-83A0-BE92A157F59A}"/>
              </a:ext>
            </a:extLst>
          </p:cNvPr>
          <p:cNvSpPr>
            <a:spLocks noGrp="1"/>
          </p:cNvSpPr>
          <p:nvPr>
            <p:ph type="body" sz="quarter" idx="13"/>
          </p:nvPr>
        </p:nvSpPr>
        <p:spPr>
          <a:xfrm>
            <a:off x="278303" y="1149676"/>
            <a:ext cx="3715433" cy="323956"/>
          </a:xfrm>
        </p:spPr>
        <p:txBody>
          <a:bodyPr/>
          <a:lstStyle/>
          <a:p>
            <a:r>
              <a:rPr lang="en-US" sz="2000" u="sng">
                <a:latin typeface="Arial"/>
                <a:ea typeface="ＭＳ Ｐゴシック"/>
                <a:cs typeface="Arial"/>
              </a:rPr>
              <a:t>Nationwide Permit (NWP)</a:t>
            </a:r>
            <a:endParaRPr lang="en-US" sz="2000" u="sng"/>
          </a:p>
        </p:txBody>
      </p:sp>
      <p:sp>
        <p:nvSpPr>
          <p:cNvPr id="3" name="Content Placeholder 2">
            <a:extLst>
              <a:ext uri="{FF2B5EF4-FFF2-40B4-BE49-F238E27FC236}">
                <a16:creationId xmlns:a16="http://schemas.microsoft.com/office/drawing/2014/main" id="{C2FE96F5-187B-792F-E067-85DB9E5AE988}"/>
              </a:ext>
            </a:extLst>
          </p:cNvPr>
          <p:cNvSpPr>
            <a:spLocks noGrp="1"/>
          </p:cNvSpPr>
          <p:nvPr>
            <p:ph sz="quarter" idx="16"/>
          </p:nvPr>
        </p:nvSpPr>
        <p:spPr>
          <a:xfrm>
            <a:off x="246006" y="1583523"/>
            <a:ext cx="3717629" cy="4152547"/>
          </a:xfrm>
        </p:spPr>
        <p:txBody>
          <a:bodyPr/>
          <a:lstStyle/>
          <a:p>
            <a:pPr marL="171450" indent="-171450">
              <a:buChar char="•"/>
            </a:pPr>
            <a:r>
              <a:rPr lang="en-US" sz="1800">
                <a:latin typeface="Arial"/>
                <a:ea typeface="ＭＳ Ｐゴシック"/>
                <a:cs typeface="Arial"/>
              </a:rPr>
              <a:t>Type of general permits issued by USACE Headquarters</a:t>
            </a:r>
            <a:endParaRPr lang="en-US"/>
          </a:p>
          <a:p>
            <a:pPr marL="171450" indent="-171450">
              <a:buChar char="•"/>
            </a:pPr>
            <a:endParaRPr lang="en-US" sz="1050">
              <a:latin typeface="Arial"/>
              <a:ea typeface="ＭＳ Ｐゴシック"/>
              <a:cs typeface="Arial"/>
            </a:endParaRPr>
          </a:p>
          <a:p>
            <a:pPr marL="171450" indent="-171450">
              <a:buChar char="•"/>
            </a:pPr>
            <a:r>
              <a:rPr lang="en-US" sz="1800">
                <a:latin typeface="Arial"/>
                <a:ea typeface="ＭＳ Ｐゴシック"/>
                <a:cs typeface="Arial"/>
              </a:rPr>
              <a:t>Used to authorize activities across the country </a:t>
            </a:r>
          </a:p>
          <a:p>
            <a:endParaRPr lang="en-US" sz="1050">
              <a:latin typeface="Arial"/>
              <a:ea typeface="ＭＳ Ｐゴシック"/>
              <a:cs typeface="Arial"/>
            </a:endParaRPr>
          </a:p>
          <a:p>
            <a:pPr marL="171450" indent="-171450">
              <a:buChar char="•"/>
            </a:pPr>
            <a:r>
              <a:rPr lang="en-US" sz="1800">
                <a:latin typeface="Arial"/>
                <a:ea typeface="ＭＳ Ｐゴシック"/>
                <a:cs typeface="Arial"/>
              </a:rPr>
              <a:t>Districts add regional conditions</a:t>
            </a:r>
            <a:endParaRPr lang="en-US" sz="1800"/>
          </a:p>
          <a:p>
            <a:pPr marL="171450" indent="-171450">
              <a:buChar char="•"/>
            </a:pPr>
            <a:endParaRPr lang="en-US" sz="1100">
              <a:latin typeface="Arial"/>
              <a:ea typeface="ＭＳ Ｐゴシック"/>
              <a:cs typeface="Arial"/>
            </a:endParaRPr>
          </a:p>
          <a:p>
            <a:pPr marL="171450" indent="-171450">
              <a:buChar char="•"/>
            </a:pPr>
            <a:r>
              <a:rPr lang="en-US" sz="1800">
                <a:latin typeface="Arial"/>
                <a:ea typeface="ＭＳ Ｐゴシック"/>
                <a:cs typeface="Arial"/>
              </a:rPr>
              <a:t>Certain minor activities are generally non-reporting</a:t>
            </a:r>
            <a:endParaRPr lang="en-US" sz="1800"/>
          </a:p>
          <a:p>
            <a:pPr marL="171450" indent="-171450">
              <a:buChar char="•"/>
            </a:pPr>
            <a:endParaRPr lang="en-US" sz="1800"/>
          </a:p>
          <a:p>
            <a:pPr marL="171450" indent="-171450">
              <a:buChar char="•"/>
            </a:pPr>
            <a:endParaRPr lang="en-US" sz="1800"/>
          </a:p>
        </p:txBody>
      </p:sp>
      <p:sp>
        <p:nvSpPr>
          <p:cNvPr id="4" name="Content Placeholder 3">
            <a:extLst>
              <a:ext uri="{FF2B5EF4-FFF2-40B4-BE49-F238E27FC236}">
                <a16:creationId xmlns:a16="http://schemas.microsoft.com/office/drawing/2014/main" id="{C74A68A6-0712-D43D-54FD-F3BF179E8607}"/>
              </a:ext>
            </a:extLst>
          </p:cNvPr>
          <p:cNvSpPr>
            <a:spLocks noGrp="1"/>
          </p:cNvSpPr>
          <p:nvPr>
            <p:ph sz="quarter" idx="19"/>
          </p:nvPr>
        </p:nvSpPr>
        <p:spPr>
          <a:xfrm>
            <a:off x="8109853" y="1705209"/>
            <a:ext cx="3717632" cy="4152547"/>
          </a:xfrm>
        </p:spPr>
        <p:txBody>
          <a:bodyPr/>
          <a:lstStyle/>
          <a:p>
            <a:pPr marL="171450" indent="-171450">
              <a:buChar char="•"/>
            </a:pPr>
            <a:r>
              <a:rPr lang="en-US" sz="1800">
                <a:latin typeface="Arial"/>
                <a:ea typeface="ＭＳ Ｐゴシック"/>
                <a:cs typeface="Arial"/>
              </a:rPr>
              <a:t>Type of general permit issued at the division/district level</a:t>
            </a:r>
          </a:p>
          <a:p>
            <a:pPr marL="171450" indent="-171450">
              <a:buChar char="•"/>
            </a:pPr>
            <a:endParaRPr lang="en-US" sz="1800"/>
          </a:p>
          <a:p>
            <a:pPr marL="171450" indent="-171450">
              <a:buChar char="•"/>
            </a:pPr>
            <a:r>
              <a:rPr lang="en-US" sz="1800">
                <a:latin typeface="Arial"/>
                <a:ea typeface="ＭＳ Ｐゴシック"/>
                <a:cs typeface="Arial"/>
              </a:rPr>
              <a:t>Usually used in conjunction with NWP to meet regional needs</a:t>
            </a:r>
          </a:p>
          <a:p>
            <a:pPr marL="171450" indent="-171450">
              <a:buChar char="•"/>
            </a:pPr>
            <a:endParaRPr lang="en-US" sz="1800"/>
          </a:p>
          <a:p>
            <a:pPr marL="171450" indent="-171450">
              <a:buChar char="•"/>
            </a:pPr>
            <a:r>
              <a:rPr lang="en-US" sz="1800">
                <a:latin typeface="Arial"/>
                <a:ea typeface="ＭＳ Ｐゴシック"/>
                <a:cs typeface="Arial"/>
              </a:rPr>
              <a:t>Specific RGPs can supplement specific NWPs</a:t>
            </a:r>
            <a:endParaRPr lang="en-US" sz="1800"/>
          </a:p>
          <a:p>
            <a:pPr marL="171450" indent="-171450">
              <a:buChar char="•"/>
            </a:pPr>
            <a:endParaRPr lang="en-US" sz="1800"/>
          </a:p>
          <a:p>
            <a:pPr marL="171450" indent="-171450">
              <a:buChar char="•"/>
            </a:pPr>
            <a:endParaRPr lang="en-US" sz="1800"/>
          </a:p>
        </p:txBody>
      </p:sp>
      <p:sp>
        <p:nvSpPr>
          <p:cNvPr id="5" name="Text Placeholder 4">
            <a:extLst>
              <a:ext uri="{FF2B5EF4-FFF2-40B4-BE49-F238E27FC236}">
                <a16:creationId xmlns:a16="http://schemas.microsoft.com/office/drawing/2014/main" id="{78D134A4-DDF5-945A-1203-10FF1C840C68}"/>
              </a:ext>
            </a:extLst>
          </p:cNvPr>
          <p:cNvSpPr>
            <a:spLocks noGrp="1"/>
          </p:cNvSpPr>
          <p:nvPr>
            <p:ph type="body" sz="quarter" idx="20"/>
          </p:nvPr>
        </p:nvSpPr>
        <p:spPr>
          <a:xfrm>
            <a:off x="8040217" y="1100830"/>
            <a:ext cx="3856905" cy="421648"/>
          </a:xfrm>
        </p:spPr>
        <p:txBody>
          <a:bodyPr/>
          <a:lstStyle/>
          <a:p>
            <a:r>
              <a:rPr lang="en-US" sz="2000" u="sng">
                <a:latin typeface="Arial"/>
                <a:ea typeface="ＭＳ Ｐゴシック"/>
                <a:cs typeface="Arial"/>
              </a:rPr>
              <a:t>Regional General Permit (RGP)</a:t>
            </a:r>
            <a:endParaRPr lang="en-US" sz="2000" u="sng"/>
          </a:p>
        </p:txBody>
      </p:sp>
      <p:sp>
        <p:nvSpPr>
          <p:cNvPr id="7" name="Title 6">
            <a:extLst>
              <a:ext uri="{FF2B5EF4-FFF2-40B4-BE49-F238E27FC236}">
                <a16:creationId xmlns:a16="http://schemas.microsoft.com/office/drawing/2014/main" id="{85E1B26A-642D-6D77-9884-CBC4D8C116B5}"/>
              </a:ext>
            </a:extLst>
          </p:cNvPr>
          <p:cNvSpPr>
            <a:spLocks noGrp="1"/>
          </p:cNvSpPr>
          <p:nvPr>
            <p:ph type="title"/>
          </p:nvPr>
        </p:nvSpPr>
        <p:spPr>
          <a:xfrm>
            <a:off x="959357" y="178920"/>
            <a:ext cx="10313699" cy="758613"/>
          </a:xfrm>
        </p:spPr>
        <p:txBody>
          <a:bodyPr/>
          <a:lstStyle/>
          <a:p>
            <a:pPr algn="ctr"/>
            <a:r>
              <a:rPr lang="en-US"/>
              <a:t>Use of nationwide permits in new England</a:t>
            </a:r>
          </a:p>
        </p:txBody>
      </p:sp>
      <p:pic>
        <p:nvPicPr>
          <p:cNvPr id="6" name="Picture 5" descr="The US Army Corps of Engineers Civil Works Mission is divided among Districts across the U.S. Boundaries are defined by watershed.">
            <a:extLst>
              <a:ext uri="{FF2B5EF4-FFF2-40B4-BE49-F238E27FC236}">
                <a16:creationId xmlns:a16="http://schemas.microsoft.com/office/drawing/2014/main" id="{A8D0ACB4-B076-A3F5-F19A-F81C98AC1C7F}"/>
              </a:ext>
            </a:extLst>
          </p:cNvPr>
          <p:cNvPicPr>
            <a:picLocks noChangeAspect="1"/>
          </p:cNvPicPr>
          <p:nvPr/>
        </p:nvPicPr>
        <p:blipFill>
          <a:blip r:embed="rId3"/>
          <a:srcRect l="228" r="228" b="25074"/>
          <a:stretch/>
        </p:blipFill>
        <p:spPr>
          <a:xfrm>
            <a:off x="294337" y="4283655"/>
            <a:ext cx="4022986" cy="2320393"/>
          </a:xfrm>
          <a:prstGeom prst="rect">
            <a:avLst/>
          </a:prstGeom>
        </p:spPr>
      </p:pic>
      <p:pic>
        <p:nvPicPr>
          <p:cNvPr id="8" name="Picture 7" descr="Small Business Contracting opportunities with the New England District of  the U.S. Army Corps of Engineers">
            <a:extLst>
              <a:ext uri="{FF2B5EF4-FFF2-40B4-BE49-F238E27FC236}">
                <a16:creationId xmlns:a16="http://schemas.microsoft.com/office/drawing/2014/main" id="{28C235A9-65AE-E426-2B5D-2AA106530962}"/>
              </a:ext>
            </a:extLst>
          </p:cNvPr>
          <p:cNvPicPr>
            <a:picLocks noChangeAspect="1"/>
          </p:cNvPicPr>
          <p:nvPr/>
        </p:nvPicPr>
        <p:blipFill>
          <a:blip r:embed="rId4"/>
          <a:stretch>
            <a:fillRect/>
          </a:stretch>
        </p:blipFill>
        <p:spPr>
          <a:xfrm>
            <a:off x="8910830" y="4256750"/>
            <a:ext cx="2115678" cy="2315308"/>
          </a:xfrm>
          <a:prstGeom prst="rect">
            <a:avLst/>
          </a:prstGeom>
        </p:spPr>
      </p:pic>
      <p:sp>
        <p:nvSpPr>
          <p:cNvPr id="26" name="Arrow: Right 25">
            <a:extLst>
              <a:ext uri="{FF2B5EF4-FFF2-40B4-BE49-F238E27FC236}">
                <a16:creationId xmlns:a16="http://schemas.microsoft.com/office/drawing/2014/main" id="{546A1932-7CED-D768-2FDD-BAB1E2C78F45}"/>
              </a:ext>
            </a:extLst>
          </p:cNvPr>
          <p:cNvSpPr/>
          <p:nvPr/>
        </p:nvSpPr>
        <p:spPr>
          <a:xfrm>
            <a:off x="4476247" y="2728841"/>
            <a:ext cx="3279918" cy="339875"/>
          </a:xfrm>
          <a:prstGeom prst="rightArrow">
            <a:avLst/>
          </a:prstGeom>
          <a:solidFill>
            <a:schemeClr val="accent5">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557"/>
              </a:solidFill>
              <a:effectLst/>
              <a:uLnTx/>
              <a:uFillTx/>
              <a:latin typeface="Arial"/>
              <a:ea typeface="+mn-ea"/>
              <a:cs typeface="+mn-cs"/>
            </a:endParaRPr>
          </a:p>
        </p:txBody>
      </p:sp>
      <p:sp>
        <p:nvSpPr>
          <p:cNvPr id="27" name="Arrow: Right 26">
            <a:extLst>
              <a:ext uri="{FF2B5EF4-FFF2-40B4-BE49-F238E27FC236}">
                <a16:creationId xmlns:a16="http://schemas.microsoft.com/office/drawing/2014/main" id="{4DC2664C-CDB6-A89D-7228-5DEEF6D796A7}"/>
              </a:ext>
            </a:extLst>
          </p:cNvPr>
          <p:cNvSpPr/>
          <p:nvPr/>
        </p:nvSpPr>
        <p:spPr>
          <a:xfrm flipH="1" flipV="1">
            <a:off x="4487078" y="3412904"/>
            <a:ext cx="3279918" cy="339875"/>
          </a:xfrm>
          <a:prstGeom prst="rightArrow">
            <a:avLst/>
          </a:prstGeom>
          <a:solidFill>
            <a:schemeClr val="accent5">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557"/>
              </a:solidFill>
              <a:effectLst/>
              <a:uLnTx/>
              <a:uFillTx/>
              <a:latin typeface="Arial"/>
              <a:ea typeface="+mn-ea"/>
              <a:cs typeface="+mn-cs"/>
            </a:endParaRPr>
          </a:p>
        </p:txBody>
      </p:sp>
      <p:sp>
        <p:nvSpPr>
          <p:cNvPr id="28" name="TextBox 27">
            <a:extLst>
              <a:ext uri="{FF2B5EF4-FFF2-40B4-BE49-F238E27FC236}">
                <a16:creationId xmlns:a16="http://schemas.microsoft.com/office/drawing/2014/main" id="{76E84637-9F9B-B18E-B030-1C460A3C9C53}"/>
              </a:ext>
            </a:extLst>
          </p:cNvPr>
          <p:cNvSpPr txBox="1"/>
          <p:nvPr/>
        </p:nvSpPr>
        <p:spPr>
          <a:xfrm>
            <a:off x="4301289" y="1805511"/>
            <a:ext cx="35430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21F20"/>
                </a:solidFill>
                <a:effectLst/>
                <a:uLnTx/>
                <a:uFillTx/>
                <a:latin typeface="Arial"/>
                <a:ea typeface="+mn-ea"/>
                <a:cs typeface="+mn-cs"/>
              </a:rPr>
              <a:t>Current New England District’s RGPs were largely modeled after the NWPs</a:t>
            </a:r>
          </a:p>
        </p:txBody>
      </p:sp>
      <p:sp>
        <p:nvSpPr>
          <p:cNvPr id="29" name="TextBox 28">
            <a:extLst>
              <a:ext uri="{FF2B5EF4-FFF2-40B4-BE49-F238E27FC236}">
                <a16:creationId xmlns:a16="http://schemas.microsoft.com/office/drawing/2014/main" id="{A6363434-BC29-FA32-314F-2AF464919D85}"/>
              </a:ext>
            </a:extLst>
          </p:cNvPr>
          <p:cNvSpPr txBox="1"/>
          <p:nvPr/>
        </p:nvSpPr>
        <p:spPr>
          <a:xfrm>
            <a:off x="4574510" y="3752779"/>
            <a:ext cx="31510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21F20"/>
                </a:solidFill>
                <a:effectLst/>
                <a:uLnTx/>
                <a:uFillTx/>
                <a:latin typeface="Arial"/>
                <a:ea typeface="+mn-ea"/>
                <a:cs typeface="+mn-cs"/>
              </a:rPr>
              <a:t>NWPs will replace many, but not </a:t>
            </a:r>
            <a:r>
              <a:rPr kumimoji="0" lang="en-US" sz="1800" b="0" i="1" u="none" strike="noStrike" kern="1200" cap="none" spc="0" normalizeH="0" baseline="0" noProof="0">
                <a:ln>
                  <a:noFill/>
                </a:ln>
                <a:solidFill>
                  <a:srgbClr val="221F20"/>
                </a:solidFill>
                <a:effectLst/>
                <a:uLnTx/>
                <a:uFillTx/>
                <a:latin typeface="Arial"/>
                <a:ea typeface="+mn-ea"/>
                <a:cs typeface="+mn-cs"/>
              </a:rPr>
              <a:t>all</a:t>
            </a:r>
            <a:r>
              <a:rPr kumimoji="0" lang="en-US" sz="1800" b="0" i="0" u="none" strike="noStrike" kern="1200" cap="none" spc="0" normalizeH="0" baseline="0" noProof="0">
                <a:ln>
                  <a:noFill/>
                </a:ln>
                <a:solidFill>
                  <a:srgbClr val="221F20"/>
                </a:solidFill>
                <a:effectLst/>
                <a:uLnTx/>
                <a:uFillTx/>
                <a:latin typeface="Arial"/>
                <a:ea typeface="+mn-ea"/>
                <a:cs typeface="+mn-cs"/>
              </a:rPr>
              <a:t> RGPs</a:t>
            </a:r>
          </a:p>
        </p:txBody>
      </p:sp>
    </p:spTree>
    <p:extLst>
      <p:ext uri="{BB962C8B-B14F-4D97-AF65-F5344CB8AC3E}">
        <p14:creationId xmlns:p14="http://schemas.microsoft.com/office/powerpoint/2010/main" val="329001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a:t>Nationwide permit timeline</a:t>
            </a:r>
          </a:p>
        </p:txBody>
      </p:sp>
      <p:graphicFrame>
        <p:nvGraphicFramePr>
          <p:cNvPr id="2" name="Content Placeholder 1">
            <a:extLst>
              <a:ext uri="{FF2B5EF4-FFF2-40B4-BE49-F238E27FC236}">
                <a16:creationId xmlns:a16="http://schemas.microsoft.com/office/drawing/2014/main" id="{98B43139-7235-A84C-6FDD-D7F2AD72AF15}"/>
              </a:ext>
            </a:extLst>
          </p:cNvPr>
          <p:cNvGraphicFramePr>
            <a:graphicFrameLocks noGrp="1"/>
          </p:cNvGraphicFramePr>
          <p:nvPr>
            <p:ph sz="quarter" idx="10"/>
          </p:nvPr>
        </p:nvGraphicFramePr>
        <p:xfrm>
          <a:off x="266700" y="590599"/>
          <a:ext cx="11658600" cy="2859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1">
            <a:extLst>
              <a:ext uri="{FF2B5EF4-FFF2-40B4-BE49-F238E27FC236}">
                <a16:creationId xmlns:a16="http://schemas.microsoft.com/office/drawing/2014/main" id="{C8089813-EBF3-B462-EB0B-F440A37EF41B}"/>
              </a:ext>
            </a:extLst>
          </p:cNvPr>
          <p:cNvGraphicFramePr>
            <a:graphicFrameLocks/>
          </p:cNvGraphicFramePr>
          <p:nvPr>
            <p:extLst>
              <p:ext uri="{D42A27DB-BD31-4B8C-83A1-F6EECF244321}">
                <p14:modId xmlns:p14="http://schemas.microsoft.com/office/powerpoint/2010/main" val="3164180454"/>
              </p:ext>
            </p:extLst>
          </p:nvPr>
        </p:nvGraphicFramePr>
        <p:xfrm>
          <a:off x="312473" y="3531522"/>
          <a:ext cx="11658600" cy="28304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tar: 5 Points 3">
            <a:extLst>
              <a:ext uri="{FF2B5EF4-FFF2-40B4-BE49-F238E27FC236}">
                <a16:creationId xmlns:a16="http://schemas.microsoft.com/office/drawing/2014/main" id="{81A8B297-518A-132A-A593-8EC02A64EB25}"/>
              </a:ext>
            </a:extLst>
          </p:cNvPr>
          <p:cNvSpPr/>
          <p:nvPr/>
        </p:nvSpPr>
        <p:spPr>
          <a:xfrm>
            <a:off x="8432389" y="729746"/>
            <a:ext cx="889462" cy="739832"/>
          </a:xfrm>
          <a:prstGeom prst="star5">
            <a:avLst/>
          </a:prstGeom>
          <a:solidFill>
            <a:srgbClr val="FFFF00">
              <a:alpha val="89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557"/>
              </a:solidFill>
              <a:effectLst/>
              <a:uLnTx/>
              <a:uFillTx/>
              <a:latin typeface="Arial"/>
              <a:ea typeface="+mn-ea"/>
              <a:cs typeface="+mn-cs"/>
            </a:endParaRPr>
          </a:p>
        </p:txBody>
      </p:sp>
      <p:sp>
        <p:nvSpPr>
          <p:cNvPr id="6" name="TextBox 5">
            <a:extLst>
              <a:ext uri="{FF2B5EF4-FFF2-40B4-BE49-F238E27FC236}">
                <a16:creationId xmlns:a16="http://schemas.microsoft.com/office/drawing/2014/main" id="{43042F81-741E-F426-B5AA-96A9F116F998}"/>
              </a:ext>
            </a:extLst>
          </p:cNvPr>
          <p:cNvSpPr txBox="1"/>
          <p:nvPr/>
        </p:nvSpPr>
        <p:spPr>
          <a:xfrm>
            <a:off x="0" y="2933525"/>
            <a:ext cx="35878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Black" panose="020B0A04020102020204" pitchFamily="34" charset="0"/>
              </a:rPr>
              <a:t>Ongoing Collaboration</a:t>
            </a:r>
          </a:p>
        </p:txBody>
      </p:sp>
      <p:sp>
        <p:nvSpPr>
          <p:cNvPr id="13" name="TextBox 12">
            <a:extLst>
              <a:ext uri="{FF2B5EF4-FFF2-40B4-BE49-F238E27FC236}">
                <a16:creationId xmlns:a16="http://schemas.microsoft.com/office/drawing/2014/main" id="{6D2279DC-1F86-9EC7-5E50-5B622376614C}"/>
              </a:ext>
            </a:extLst>
          </p:cNvPr>
          <p:cNvSpPr txBox="1"/>
          <p:nvPr/>
        </p:nvSpPr>
        <p:spPr>
          <a:xfrm>
            <a:off x="9152157" y="2949515"/>
            <a:ext cx="26326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Public Comment Period</a:t>
            </a:r>
          </a:p>
        </p:txBody>
      </p:sp>
      <p:sp>
        <p:nvSpPr>
          <p:cNvPr id="14" name="TextBox 13">
            <a:extLst>
              <a:ext uri="{FF2B5EF4-FFF2-40B4-BE49-F238E27FC236}">
                <a16:creationId xmlns:a16="http://schemas.microsoft.com/office/drawing/2014/main" id="{1A84B300-7DBC-D687-F5DD-200AC39F065E}"/>
              </a:ext>
            </a:extLst>
          </p:cNvPr>
          <p:cNvSpPr txBox="1"/>
          <p:nvPr/>
        </p:nvSpPr>
        <p:spPr>
          <a:xfrm>
            <a:off x="457520" y="5870687"/>
            <a:ext cx="26012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Public Comment Period</a:t>
            </a:r>
          </a:p>
        </p:txBody>
      </p:sp>
      <p:sp>
        <p:nvSpPr>
          <p:cNvPr id="16" name="TextBox 15">
            <a:extLst>
              <a:ext uri="{FF2B5EF4-FFF2-40B4-BE49-F238E27FC236}">
                <a16:creationId xmlns:a16="http://schemas.microsoft.com/office/drawing/2014/main" id="{5BEE0EB5-6AAA-D818-1224-8FBCAD7C050B}"/>
              </a:ext>
            </a:extLst>
          </p:cNvPr>
          <p:cNvSpPr txBox="1"/>
          <p:nvPr/>
        </p:nvSpPr>
        <p:spPr>
          <a:xfrm>
            <a:off x="3990110" y="5870686"/>
            <a:ext cx="463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Review of Public Notice comments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Finalization of Regional Conditions</a:t>
            </a:r>
          </a:p>
        </p:txBody>
      </p:sp>
      <p:sp>
        <p:nvSpPr>
          <p:cNvPr id="8" name="TextBox 7">
            <a:extLst>
              <a:ext uri="{FF2B5EF4-FFF2-40B4-BE49-F238E27FC236}">
                <a16:creationId xmlns:a16="http://schemas.microsoft.com/office/drawing/2014/main" id="{CEDBA366-9FCA-03D3-DCA3-36C89CABDB83}"/>
              </a:ext>
            </a:extLst>
          </p:cNvPr>
          <p:cNvSpPr txBox="1"/>
          <p:nvPr/>
        </p:nvSpPr>
        <p:spPr>
          <a:xfrm>
            <a:off x="8991600" y="5870686"/>
            <a:ext cx="29337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March 2026</a:t>
            </a:r>
          </a:p>
        </p:txBody>
      </p:sp>
      <p:sp>
        <p:nvSpPr>
          <p:cNvPr id="9" name="Star: 5 Points 8">
            <a:extLst>
              <a:ext uri="{FF2B5EF4-FFF2-40B4-BE49-F238E27FC236}">
                <a16:creationId xmlns:a16="http://schemas.microsoft.com/office/drawing/2014/main" id="{A20F3294-8852-5A85-314A-F7AA357C09EA}"/>
              </a:ext>
            </a:extLst>
          </p:cNvPr>
          <p:cNvSpPr/>
          <p:nvPr/>
        </p:nvSpPr>
        <p:spPr>
          <a:xfrm>
            <a:off x="12789" y="3505895"/>
            <a:ext cx="889462" cy="739832"/>
          </a:xfrm>
          <a:prstGeom prst="star5">
            <a:avLst/>
          </a:prstGeom>
          <a:solidFill>
            <a:srgbClr val="FFFF00">
              <a:alpha val="89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557"/>
              </a:solidFill>
              <a:effectLst/>
              <a:uLnTx/>
              <a:uFillTx/>
              <a:latin typeface="Arial"/>
              <a:ea typeface="+mn-ea"/>
              <a:cs typeface="+mn-cs"/>
            </a:endParaRPr>
          </a:p>
        </p:txBody>
      </p:sp>
      <p:sp>
        <p:nvSpPr>
          <p:cNvPr id="5" name="TextBox 4">
            <a:extLst>
              <a:ext uri="{FF2B5EF4-FFF2-40B4-BE49-F238E27FC236}">
                <a16:creationId xmlns:a16="http://schemas.microsoft.com/office/drawing/2014/main" id="{68BA957C-3B67-6A50-EA29-E5DC49CA71D8}"/>
              </a:ext>
            </a:extLst>
          </p:cNvPr>
          <p:cNvSpPr txBox="1"/>
          <p:nvPr/>
        </p:nvSpPr>
        <p:spPr>
          <a:xfrm>
            <a:off x="948366" y="3654224"/>
            <a:ext cx="18753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Arial"/>
                <a:ea typeface="+mn-ea"/>
                <a:cs typeface="+mn-cs"/>
              </a:rPr>
              <a:t>We are here</a:t>
            </a:r>
          </a:p>
        </p:txBody>
      </p:sp>
    </p:spTree>
    <p:extLst>
      <p:ext uri="{BB962C8B-B14F-4D97-AF65-F5344CB8AC3E}">
        <p14:creationId xmlns:p14="http://schemas.microsoft.com/office/powerpoint/2010/main" val="9699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Agency roles in the nationwide permit program</a:t>
            </a:r>
          </a:p>
        </p:txBody>
      </p:sp>
      <p:sp>
        <p:nvSpPr>
          <p:cNvPr id="2" name="Rectangle: Rounded Corners 1">
            <a:extLst>
              <a:ext uri="{FF2B5EF4-FFF2-40B4-BE49-F238E27FC236}">
                <a16:creationId xmlns:a16="http://schemas.microsoft.com/office/drawing/2014/main" id="{1BE6349C-E53A-65EC-D115-03CE9431ABE4}"/>
              </a:ext>
            </a:extLst>
          </p:cNvPr>
          <p:cNvSpPr/>
          <p:nvPr/>
        </p:nvSpPr>
        <p:spPr>
          <a:xfrm>
            <a:off x="3076868" y="1119809"/>
            <a:ext cx="2867024" cy="1719350"/>
          </a:xfrm>
          <a:prstGeom prst="roundRect">
            <a:avLst/>
          </a:prstGeom>
          <a:solidFill>
            <a:schemeClr val="accent3">
              <a:lumMod val="60000"/>
              <a:lumOff val="4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Nationwide Permit</a:t>
            </a:r>
          </a:p>
          <a:p>
            <a:pPr algn="ctr"/>
            <a:endParaRPr lang="en-US"/>
          </a:p>
          <a:p>
            <a:pPr algn="ctr"/>
            <a:r>
              <a:rPr lang="en-US"/>
              <a:t>Issued by Corps Headquarters via Federal rule making</a:t>
            </a:r>
          </a:p>
        </p:txBody>
      </p:sp>
      <p:sp>
        <p:nvSpPr>
          <p:cNvPr id="3" name="Rectangle: Rounded Corners 2">
            <a:extLst>
              <a:ext uri="{FF2B5EF4-FFF2-40B4-BE49-F238E27FC236}">
                <a16:creationId xmlns:a16="http://schemas.microsoft.com/office/drawing/2014/main" id="{21259B04-0D69-3857-EA19-B73B24C14A51}"/>
              </a:ext>
            </a:extLst>
          </p:cNvPr>
          <p:cNvSpPr/>
          <p:nvPr/>
        </p:nvSpPr>
        <p:spPr>
          <a:xfrm>
            <a:off x="123021" y="4954969"/>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b="1"/>
          </a:p>
          <a:p>
            <a:pPr algn="ctr"/>
            <a:r>
              <a:rPr lang="en-US" sz="2800" b="1"/>
              <a:t>State Agency Partners</a:t>
            </a:r>
          </a:p>
        </p:txBody>
      </p:sp>
      <p:sp>
        <p:nvSpPr>
          <p:cNvPr id="4" name="Rectangle: Rounded Corners 3">
            <a:extLst>
              <a:ext uri="{FF2B5EF4-FFF2-40B4-BE49-F238E27FC236}">
                <a16:creationId xmlns:a16="http://schemas.microsoft.com/office/drawing/2014/main" id="{46E1D3BE-32EA-29C6-6F21-B609FFE8D95E}"/>
              </a:ext>
            </a:extLst>
          </p:cNvPr>
          <p:cNvSpPr/>
          <p:nvPr/>
        </p:nvSpPr>
        <p:spPr>
          <a:xfrm>
            <a:off x="6096000" y="1119809"/>
            <a:ext cx="2867024" cy="1719350"/>
          </a:xfrm>
          <a:prstGeom prst="roundRect">
            <a:avLst/>
          </a:prstGeom>
          <a:solidFill>
            <a:schemeClr val="accent3">
              <a:lumMod val="60000"/>
              <a:lumOff val="4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General Conditions</a:t>
            </a:r>
          </a:p>
          <a:p>
            <a:pPr algn="ctr"/>
            <a:endParaRPr lang="en-US"/>
          </a:p>
          <a:p>
            <a:pPr algn="ctr"/>
            <a:r>
              <a:rPr lang="en-US"/>
              <a:t>Issued by Corps Headquarters with the Nationwide Permits</a:t>
            </a:r>
          </a:p>
        </p:txBody>
      </p:sp>
      <p:sp>
        <p:nvSpPr>
          <p:cNvPr id="8" name="Rectangle: Rounded Corners 7">
            <a:extLst>
              <a:ext uri="{FF2B5EF4-FFF2-40B4-BE49-F238E27FC236}">
                <a16:creationId xmlns:a16="http://schemas.microsoft.com/office/drawing/2014/main" id="{A3979223-3D6A-8C58-65A3-BB9F7433CD72}"/>
              </a:ext>
            </a:extLst>
          </p:cNvPr>
          <p:cNvSpPr/>
          <p:nvPr/>
        </p:nvSpPr>
        <p:spPr>
          <a:xfrm>
            <a:off x="3190949" y="3025671"/>
            <a:ext cx="2867024" cy="1719350"/>
          </a:xfrm>
          <a:prstGeom prst="roundRect">
            <a:avLst/>
          </a:prstGeom>
          <a:solidFill>
            <a:schemeClr val="accent6">
              <a:lumMod val="20000"/>
              <a:lumOff val="8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Regional Conditions</a:t>
            </a:r>
          </a:p>
          <a:p>
            <a:pPr algn="ctr"/>
            <a:endParaRPr lang="en-US"/>
          </a:p>
          <a:p>
            <a:pPr algn="ctr"/>
            <a:r>
              <a:rPr lang="en-US"/>
              <a:t>Developed and issued by Districts</a:t>
            </a:r>
          </a:p>
        </p:txBody>
      </p:sp>
      <p:sp>
        <p:nvSpPr>
          <p:cNvPr id="9" name="Rectangle: Rounded Corners 8">
            <a:extLst>
              <a:ext uri="{FF2B5EF4-FFF2-40B4-BE49-F238E27FC236}">
                <a16:creationId xmlns:a16="http://schemas.microsoft.com/office/drawing/2014/main" id="{DA042304-2EE2-64D0-C327-A45E2F731C43}"/>
              </a:ext>
            </a:extLst>
          </p:cNvPr>
          <p:cNvSpPr/>
          <p:nvPr/>
        </p:nvSpPr>
        <p:spPr>
          <a:xfrm>
            <a:off x="9115132" y="3025671"/>
            <a:ext cx="2867024" cy="1719350"/>
          </a:xfrm>
          <a:prstGeom prst="roundRect">
            <a:avLst/>
          </a:prstGeom>
          <a:solidFill>
            <a:schemeClr val="accent6">
              <a:lumMod val="20000"/>
              <a:lumOff val="8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Special Conditions</a:t>
            </a:r>
            <a:endParaRPr lang="en-US"/>
          </a:p>
          <a:p>
            <a:pPr algn="ctr"/>
            <a:endParaRPr lang="en-US" b="1" u="sng"/>
          </a:p>
          <a:p>
            <a:pPr algn="ctr"/>
            <a:r>
              <a:rPr lang="en-US"/>
              <a:t>Applied to verifications on a case-by-case basis</a:t>
            </a:r>
          </a:p>
        </p:txBody>
      </p:sp>
      <p:sp>
        <p:nvSpPr>
          <p:cNvPr id="10" name="Rectangle: Rounded Corners 9">
            <a:extLst>
              <a:ext uri="{FF2B5EF4-FFF2-40B4-BE49-F238E27FC236}">
                <a16:creationId xmlns:a16="http://schemas.microsoft.com/office/drawing/2014/main" id="{9C515E79-9C3B-D95D-7C85-2E97BC108172}"/>
              </a:ext>
            </a:extLst>
          </p:cNvPr>
          <p:cNvSpPr/>
          <p:nvPr/>
        </p:nvSpPr>
        <p:spPr>
          <a:xfrm>
            <a:off x="6153040" y="3016837"/>
            <a:ext cx="2867024" cy="1719350"/>
          </a:xfrm>
          <a:prstGeom prst="roundRect">
            <a:avLst/>
          </a:prstGeom>
          <a:solidFill>
            <a:schemeClr val="accent6">
              <a:lumMod val="20000"/>
              <a:lumOff val="8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Verification</a:t>
            </a:r>
            <a:endParaRPr lang="en-US"/>
          </a:p>
          <a:p>
            <a:pPr algn="ctr"/>
            <a:endParaRPr lang="en-US" b="1" u="sng"/>
          </a:p>
          <a:p>
            <a:pPr algn="ctr"/>
            <a:r>
              <a:rPr lang="en-US"/>
              <a:t>Districts </a:t>
            </a:r>
            <a:r>
              <a:rPr lang="en-US" b="1" i="1"/>
              <a:t>verify</a:t>
            </a:r>
            <a:r>
              <a:rPr lang="en-US"/>
              <a:t> proposed activities fit the terms of the NWP</a:t>
            </a:r>
          </a:p>
        </p:txBody>
      </p:sp>
      <p:sp>
        <p:nvSpPr>
          <p:cNvPr id="11" name="Rectangle: Rounded Corners 10">
            <a:extLst>
              <a:ext uri="{FF2B5EF4-FFF2-40B4-BE49-F238E27FC236}">
                <a16:creationId xmlns:a16="http://schemas.microsoft.com/office/drawing/2014/main" id="{765E37FA-596B-D4E7-6CF0-8C6156B8F0D1}"/>
              </a:ext>
            </a:extLst>
          </p:cNvPr>
          <p:cNvSpPr/>
          <p:nvPr/>
        </p:nvSpPr>
        <p:spPr>
          <a:xfrm>
            <a:off x="3076867" y="4954969"/>
            <a:ext cx="3988119" cy="1719350"/>
          </a:xfrm>
          <a:prstGeom prst="roundRect">
            <a:avLst/>
          </a:prstGeom>
          <a:solidFill>
            <a:srgbClr val="92D050">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Water Quality Certification Conditions</a:t>
            </a:r>
          </a:p>
          <a:p>
            <a:pPr algn="ctr"/>
            <a:endParaRPr lang="en-US" i="1" u="sng"/>
          </a:p>
          <a:p>
            <a:pPr algn="ctr"/>
            <a:r>
              <a:rPr lang="en-US"/>
              <a:t>Developed by the State Certifying Authority</a:t>
            </a:r>
          </a:p>
        </p:txBody>
      </p:sp>
      <p:sp>
        <p:nvSpPr>
          <p:cNvPr id="12" name="Rectangle: Rounded Corners 11">
            <a:extLst>
              <a:ext uri="{FF2B5EF4-FFF2-40B4-BE49-F238E27FC236}">
                <a16:creationId xmlns:a16="http://schemas.microsoft.com/office/drawing/2014/main" id="{328EC9F1-123B-DD2C-1126-EA1D0642B1BF}"/>
              </a:ext>
            </a:extLst>
          </p:cNvPr>
          <p:cNvSpPr/>
          <p:nvPr/>
        </p:nvSpPr>
        <p:spPr>
          <a:xfrm>
            <a:off x="7230866" y="4954969"/>
            <a:ext cx="3988119" cy="1719350"/>
          </a:xfrm>
          <a:prstGeom prst="roundRect">
            <a:avLst/>
          </a:prstGeom>
          <a:solidFill>
            <a:srgbClr val="92D050">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Coastal Zone Management Conditions</a:t>
            </a:r>
          </a:p>
          <a:p>
            <a:pPr algn="ctr"/>
            <a:endParaRPr lang="en-US"/>
          </a:p>
          <a:p>
            <a:pPr algn="ctr"/>
            <a:r>
              <a:rPr lang="en-US"/>
              <a:t>Developed by the State Coastal Zone Management Program Office</a:t>
            </a:r>
          </a:p>
        </p:txBody>
      </p:sp>
      <p:sp>
        <p:nvSpPr>
          <p:cNvPr id="13" name="Rectangle: Rounded Corners 12">
            <a:extLst>
              <a:ext uri="{FF2B5EF4-FFF2-40B4-BE49-F238E27FC236}">
                <a16:creationId xmlns:a16="http://schemas.microsoft.com/office/drawing/2014/main" id="{6450E087-191E-ACEE-CE77-9163DDAAB252}"/>
              </a:ext>
            </a:extLst>
          </p:cNvPr>
          <p:cNvSpPr/>
          <p:nvPr/>
        </p:nvSpPr>
        <p:spPr>
          <a:xfrm>
            <a:off x="123021" y="1160272"/>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b="1"/>
          </a:p>
          <a:p>
            <a:pPr algn="ctr"/>
            <a:r>
              <a:rPr lang="en-US" sz="2800" b="1"/>
              <a:t>USACE Headquarters</a:t>
            </a:r>
          </a:p>
        </p:txBody>
      </p:sp>
      <p:sp>
        <p:nvSpPr>
          <p:cNvPr id="14" name="Rectangle: Rounded Corners 13">
            <a:extLst>
              <a:ext uri="{FF2B5EF4-FFF2-40B4-BE49-F238E27FC236}">
                <a16:creationId xmlns:a16="http://schemas.microsoft.com/office/drawing/2014/main" id="{471AC98B-8F8F-4B95-17C4-BD796D9082D0}"/>
              </a:ext>
            </a:extLst>
          </p:cNvPr>
          <p:cNvSpPr/>
          <p:nvPr/>
        </p:nvSpPr>
        <p:spPr>
          <a:xfrm>
            <a:off x="133790" y="3025671"/>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b="1"/>
          </a:p>
          <a:p>
            <a:pPr algn="ctr"/>
            <a:r>
              <a:rPr lang="en-US" sz="2800" b="1"/>
              <a:t>USACE Districts</a:t>
            </a:r>
          </a:p>
        </p:txBody>
      </p:sp>
    </p:spTree>
    <p:extLst>
      <p:ext uri="{BB962C8B-B14F-4D97-AF65-F5344CB8AC3E}">
        <p14:creationId xmlns:p14="http://schemas.microsoft.com/office/powerpoint/2010/main" val="347800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Nationwide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3" name="TextBox 2">
            <a:extLst>
              <a:ext uri="{FF2B5EF4-FFF2-40B4-BE49-F238E27FC236}">
                <a16:creationId xmlns:a16="http://schemas.microsoft.com/office/drawing/2014/main" id="{DA71B7D7-B304-4163-50A5-EB177CF2B6EF}"/>
              </a:ext>
            </a:extLst>
          </p:cNvPr>
          <p:cNvSpPr txBox="1"/>
          <p:nvPr/>
        </p:nvSpPr>
        <p:spPr>
          <a:xfrm>
            <a:off x="266700" y="1121229"/>
            <a:ext cx="6395357" cy="4893647"/>
          </a:xfrm>
          <a:prstGeom prst="rect">
            <a:avLst/>
          </a:prstGeom>
          <a:noFill/>
        </p:spPr>
        <p:txBody>
          <a:bodyPr wrap="square" rtlCol="0">
            <a:spAutoFit/>
          </a:bodyPr>
          <a:lstStyle/>
          <a:p>
            <a:pPr marL="342900" indent="-342900">
              <a:buFont typeface="Arial" panose="020B0604020202020204" pitchFamily="34" charset="0"/>
              <a:buChar char="•"/>
            </a:pPr>
            <a:r>
              <a:rPr lang="en-US" sz="2400"/>
              <a:t>Issued every five years by USACE Headquarters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Proposed 2026 Nationwide Permits published in the Federal Register on June 18, 2025</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Comment period through July 18, 2025</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hlinkClick r:id="rId3"/>
              </a:rPr>
              <a:t>https://www.federalregister.gov/documents/2025/06/18/2025-11190/proposal-to-reissue-and-modify-nationwide-permits</a:t>
            </a:r>
            <a:endParaRPr lang="en-US" sz="2400"/>
          </a:p>
          <a:p>
            <a:pPr marL="342900" indent="-342900">
              <a:buFont typeface="Arial" panose="020B0604020202020204" pitchFamily="34" charset="0"/>
              <a:buChar char="•"/>
            </a:pPr>
            <a:endParaRPr lang="en-US" sz="2400"/>
          </a:p>
        </p:txBody>
      </p:sp>
      <p:pic>
        <p:nvPicPr>
          <p:cNvPr id="5" name="Picture 4">
            <a:extLst>
              <a:ext uri="{FF2B5EF4-FFF2-40B4-BE49-F238E27FC236}">
                <a16:creationId xmlns:a16="http://schemas.microsoft.com/office/drawing/2014/main" id="{05B0B75C-E160-166C-A070-20B507565A5F}"/>
              </a:ext>
            </a:extLst>
          </p:cNvPr>
          <p:cNvPicPr>
            <a:picLocks noChangeAspect="1"/>
          </p:cNvPicPr>
          <p:nvPr/>
        </p:nvPicPr>
        <p:blipFill>
          <a:blip r:embed="rId4"/>
          <a:stretch>
            <a:fillRect/>
          </a:stretch>
        </p:blipFill>
        <p:spPr>
          <a:xfrm>
            <a:off x="7145684" y="881743"/>
            <a:ext cx="4295989" cy="5531437"/>
          </a:xfrm>
          <a:prstGeom prst="rect">
            <a:avLst/>
          </a:prstGeom>
        </p:spPr>
      </p:pic>
      <p:pic>
        <p:nvPicPr>
          <p:cNvPr id="2" name="Picture 1">
            <a:extLst>
              <a:ext uri="{FF2B5EF4-FFF2-40B4-BE49-F238E27FC236}">
                <a16:creationId xmlns:a16="http://schemas.microsoft.com/office/drawing/2014/main" id="{FD08516A-833B-F589-CA7A-3E908C3E5EC9}"/>
              </a:ext>
            </a:extLst>
          </p:cNvPr>
          <p:cNvPicPr>
            <a:picLocks noChangeAspect="1"/>
          </p:cNvPicPr>
          <p:nvPr/>
        </p:nvPicPr>
        <p:blipFill>
          <a:blip r:embed="rId5"/>
          <a:stretch>
            <a:fillRect/>
          </a:stretch>
        </p:blipFill>
        <p:spPr>
          <a:xfrm>
            <a:off x="6554016" y="4882117"/>
            <a:ext cx="1857375" cy="1838325"/>
          </a:xfrm>
          <a:prstGeom prst="rect">
            <a:avLst/>
          </a:prstGeom>
        </p:spPr>
      </p:pic>
    </p:spTree>
    <p:extLst>
      <p:ext uri="{BB962C8B-B14F-4D97-AF65-F5344CB8AC3E}">
        <p14:creationId xmlns:p14="http://schemas.microsoft.com/office/powerpoint/2010/main" val="204550275"/>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ea3f68-9c0b-4df0-ab92-b4419fb5f77f" xsi:nil="true"/>
    <lcf76f155ced4ddcb4097134ff3c332f xmlns="df4694dd-f0ba-43f8-ac10-7b2d8c56c38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3D227877DFF34592F95CB694EF01BF" ma:contentTypeVersion="14" ma:contentTypeDescription="Create a new document." ma:contentTypeScope="" ma:versionID="8fda0248e9215bf6d8be616efe216c2d">
  <xsd:schema xmlns:xsd="http://www.w3.org/2001/XMLSchema" xmlns:xs="http://www.w3.org/2001/XMLSchema" xmlns:p="http://schemas.microsoft.com/office/2006/metadata/properties" xmlns:ns2="df4694dd-f0ba-43f8-ac10-7b2d8c56c38d" xmlns:ns3="c3ea3f68-9c0b-4df0-ab92-b4419fb5f77f" targetNamespace="http://schemas.microsoft.com/office/2006/metadata/properties" ma:root="true" ma:fieldsID="b67465dfe470b6735592405a2d679add" ns2:_="" ns3:_="">
    <xsd:import namespace="df4694dd-f0ba-43f8-ac10-7b2d8c56c38d"/>
    <xsd:import namespace="c3ea3f68-9c0b-4df0-ab92-b4419fb5f77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3:TaxCatchAll"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4694dd-f0ba-43f8-ac10-7b2d8c56c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e6c1609-49e0-4fdc-8f5b-8b798a969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ea3f68-9c0b-4df0-ab92-b4419fb5f77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19d01b-9cb3-439d-9dff-c0465830e02d}" ma:internalName="TaxCatchAll" ma:showField="CatchAllData" ma:web="c3ea3f68-9c0b-4df0-ab92-b4419fb5f7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4B56C3-B3C1-469A-AD89-284C9CC1773F}">
  <ds:schemaRefs>
    <ds:schemaRef ds:uri="http://www.w3.org/XML/1998/namespace"/>
    <ds:schemaRef ds:uri="http://purl.org/dc/dcmitype/"/>
    <ds:schemaRef ds:uri="df4694dd-f0ba-43f8-ac10-7b2d8c56c38d"/>
    <ds:schemaRef ds:uri="http://schemas.microsoft.com/office/infopath/2007/PartnerControls"/>
    <ds:schemaRef ds:uri="http://schemas.microsoft.com/office/2006/documentManagement/types"/>
    <ds:schemaRef ds:uri="http://schemas.openxmlformats.org/package/2006/metadata/core-properties"/>
    <ds:schemaRef ds:uri="c3ea3f68-9c0b-4df0-ab92-b4419fb5f77f"/>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73A62A68-AA74-48AD-AE56-9D2932874D43}">
  <ds:schemaRefs>
    <ds:schemaRef ds:uri="c3ea3f68-9c0b-4df0-ab92-b4419fb5f77f"/>
    <ds:schemaRef ds:uri="df4694dd-f0ba-43f8-ac10-7b2d8c56c3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17C834-D198-4943-BFAE-94192E1167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10641</Words>
  <Application>Microsoft Office PowerPoint</Application>
  <PresentationFormat>Widescreen</PresentationFormat>
  <Paragraphs>1001</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Aptos</vt:lpstr>
      <vt:lpstr>Aptos Narrow</vt:lpstr>
      <vt:lpstr>Arial</vt:lpstr>
      <vt:lpstr>Arial Black</vt:lpstr>
      <vt:lpstr>Calibri</vt:lpstr>
      <vt:lpstr>Wingdings</vt:lpstr>
      <vt:lpstr>Upper left castle template public</vt:lpstr>
      <vt:lpstr>traditional template NON CUI</vt:lpstr>
      <vt:lpstr>u.S. Army Corps of engineers  new England district - nationwide permit program</vt:lpstr>
      <vt:lpstr>Outreach Events Schedule</vt:lpstr>
      <vt:lpstr>Agenda / topics</vt:lpstr>
      <vt:lpstr>Usace regulatory authorities</vt:lpstr>
      <vt:lpstr>Department of the Army (DA) Permit types</vt:lpstr>
      <vt:lpstr>Use of nationwide permits in new England</vt:lpstr>
      <vt:lpstr>Nationwide permit timeline</vt:lpstr>
      <vt:lpstr>Agency roles in the nationwide permit program</vt:lpstr>
      <vt:lpstr>Nationwide permits</vt:lpstr>
      <vt:lpstr>Nationwide Permits</vt:lpstr>
      <vt:lpstr>Nationwide Permits</vt:lpstr>
      <vt:lpstr>Nationwide permits general conditions</vt:lpstr>
      <vt:lpstr>Regional Conditions</vt:lpstr>
      <vt:lpstr>Regional conditions</vt:lpstr>
      <vt:lpstr>General condition notes example:</vt:lpstr>
      <vt:lpstr>Clean water act sec. 401 water quality certification</vt:lpstr>
      <vt:lpstr>Coastal zone management act consistency determination</vt:lpstr>
      <vt:lpstr>Nationwide permit activities</vt:lpstr>
      <vt:lpstr>Regional general permits</vt:lpstr>
      <vt:lpstr>New England-wide regional general permits</vt:lpstr>
      <vt:lpstr>Comparison of NWP and RGP  submittal Process</vt:lpstr>
      <vt:lpstr>PowerPoint Presentation</vt:lpstr>
      <vt:lpstr>PowerPoint Presentation</vt:lpstr>
      <vt:lpstr>PowerPoint Presentation</vt:lpstr>
      <vt:lpstr>Nationwide Permit notification triggers</vt:lpstr>
      <vt:lpstr>Comparison of NWP and RGP impact thresholds</vt:lpstr>
      <vt:lpstr>Comparison of nwp and RGP impact thresholds</vt:lpstr>
      <vt:lpstr>Comparison of CT RGP 17 and NWP 39</vt:lpstr>
      <vt:lpstr>Comparison of CT RGP 17 and NWP 39</vt:lpstr>
      <vt:lpstr>Comparison of CT RGP 17 and NWP 39</vt:lpstr>
      <vt:lpstr>Connecticut  Regional General permits</vt:lpstr>
      <vt:lpstr>Regulatory Request System  (Application process)</vt:lpstr>
      <vt:lpstr>Regulatory Request System</vt:lpstr>
      <vt:lpstr>Regulatory Request  System</vt:lpstr>
      <vt:lpstr>Regulatory request system</vt:lpstr>
      <vt:lpstr>Regulatory Request System</vt:lpstr>
      <vt:lpstr>Regulatory Request System</vt:lpstr>
      <vt:lpstr>PCN Screening tool</vt:lpstr>
      <vt:lpstr>Complete preconstruction notifications</vt:lpstr>
      <vt:lpstr>Endangered species act</vt:lpstr>
      <vt:lpstr>Endangered species act</vt:lpstr>
      <vt:lpstr>National historic preservation act Section 106—nationwide permits  </vt:lpstr>
      <vt:lpstr>National historic preservation act Section 106—nationwide permits  </vt:lpstr>
      <vt:lpstr>National historic preservation act Section 106—nationwide permits  </vt:lpstr>
      <vt:lpstr>National historic preservation act—nationwide permits  </vt:lpstr>
      <vt:lpstr>Questions?</vt:lpstr>
      <vt:lpstr>Feedback survey</vt:lpstr>
    </vt:vector>
  </TitlesOfParts>
  <Company>USACE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Budnik, Roberta K (Birdie) CIV USARMY CENAE (USA)</dc:creator>
  <cp:lastModifiedBy>Moses, Catherine Grace (Grace) CIV USARMY CENAE (USA)</cp:lastModifiedBy>
  <cp:revision>3</cp:revision>
  <cp:lastPrinted>2025-07-18T15:15:29Z</cp:lastPrinted>
  <dcterms:created xsi:type="dcterms:W3CDTF">2025-06-26T22:37:45Z</dcterms:created>
  <dcterms:modified xsi:type="dcterms:W3CDTF">2025-07-22T13:19:24Z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0x010100303D227877DFF34592F95CB694EF01BF</vt:lpwstr>
  </property>
  <property fmtid="{D5CDD505-2E9C-101B-9397-08002B2CF9AE}" pid="3" name="MediaServiceImageTags">
    <vt:lpwstr/>
  </property>
</Properties>
</file>